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60" r:id="rId3"/>
    <p:sldId id="261" r:id="rId4"/>
    <p:sldId id="262" r:id="rId5"/>
    <p:sldId id="328" r:id="rId6"/>
    <p:sldId id="263" r:id="rId7"/>
    <p:sldId id="327" r:id="rId8"/>
    <p:sldId id="264" r:id="rId9"/>
    <p:sldId id="265" r:id="rId10"/>
    <p:sldId id="266" r:id="rId11"/>
    <p:sldId id="267" r:id="rId12"/>
    <p:sldId id="269" r:id="rId13"/>
    <p:sldId id="270" r:id="rId14"/>
    <p:sldId id="271" r:id="rId15"/>
    <p:sldId id="272" r:id="rId16"/>
    <p:sldId id="273" r:id="rId17"/>
    <p:sldId id="274" r:id="rId18"/>
    <p:sldId id="276" r:id="rId19"/>
    <p:sldId id="275" r:id="rId20"/>
    <p:sldId id="277" r:id="rId21"/>
    <p:sldId id="329" r:id="rId22"/>
    <p:sldId id="336" r:id="rId23"/>
    <p:sldId id="330" r:id="rId24"/>
    <p:sldId id="332" r:id="rId25"/>
    <p:sldId id="333" r:id="rId26"/>
    <p:sldId id="334" r:id="rId27"/>
    <p:sldId id="278" r:id="rId28"/>
    <p:sldId id="279" r:id="rId29"/>
    <p:sldId id="281" r:id="rId30"/>
    <p:sldId id="280" r:id="rId31"/>
    <p:sldId id="342" r:id="rId32"/>
    <p:sldId id="345" r:id="rId33"/>
    <p:sldId id="285" r:id="rId34"/>
    <p:sldId id="286" r:id="rId35"/>
    <p:sldId id="339" r:id="rId36"/>
    <p:sldId id="316" r:id="rId37"/>
    <p:sldId id="317" r:id="rId38"/>
    <p:sldId id="340" r:id="rId39"/>
    <p:sldId id="337" r:id="rId40"/>
    <p:sldId id="346" r:id="rId41"/>
    <p:sldId id="324" r:id="rId42"/>
    <p:sldId id="338" r:id="rId43"/>
    <p:sldId id="287" r:id="rId44"/>
    <p:sldId id="288" r:id="rId45"/>
    <p:sldId id="289" r:id="rId46"/>
    <p:sldId id="353" r:id="rId47"/>
    <p:sldId id="291" r:id="rId48"/>
    <p:sldId id="292" r:id="rId49"/>
    <p:sldId id="293" r:id="rId50"/>
    <p:sldId id="352" r:id="rId51"/>
    <p:sldId id="297" r:id="rId52"/>
    <p:sldId id="298" r:id="rId53"/>
  </p:sldIdLst>
  <p:sldSz cx="9144000" cy="6858000" type="screen4x3"/>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E0E8"/>
    <a:srgbClr val="E8F0F4"/>
    <a:srgbClr val="2DA2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54" autoAdjust="0"/>
  </p:normalViewPr>
  <p:slideViewPr>
    <p:cSldViewPr>
      <p:cViewPr varScale="1">
        <p:scale>
          <a:sx n="83" d="100"/>
          <a:sy n="83" d="100"/>
        </p:scale>
        <p:origin x="1428" y="84"/>
      </p:cViewPr>
      <p:guideLst>
        <p:guide orient="horz" pos="2106"/>
        <p:guide pos="2880"/>
      </p:guideLst>
    </p:cSldViewPr>
  </p:slideViewPr>
  <p:notesTextViewPr>
    <p:cViewPr>
      <p:scale>
        <a:sx n="1" d="1"/>
        <a:sy n="1" d="1"/>
      </p:scale>
      <p:origin x="0" y="0"/>
    </p:cViewPr>
  </p:notesTextViewPr>
  <p:sorterViewPr>
    <p:cViewPr>
      <p:scale>
        <a:sx n="150" d="100"/>
        <a:sy n="150" d="100"/>
      </p:scale>
      <p:origin x="0" y="-2297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tags" Target="tags/tag10.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notesMaster" Target="notesMasters/notesMaster1.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DECFD8-DD58-4B6F-8F87-E210371C82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AA74B-10BA-4250-B5EF-DB982A3F57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9.png"/><Relationship Id="rId3" Type="http://schemas.microsoft.com/office/2007/relationships/hdphoto" Target="../media/image22.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14.png"/><Relationship Id="rId3" Type="http://schemas.microsoft.com/office/2007/relationships/hdphoto" Target="../media/image28.wdp"/><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9.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3.png"/><Relationship Id="rId3" Type="http://schemas.microsoft.com/office/2007/relationships/hdphoto" Target="../media/image32.wdp"/><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14.png"/><Relationship Id="rId4" Type="http://schemas.microsoft.com/office/2007/relationships/hdphoto" Target="../media/image28.wdp"/><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stretch>
            <a:fillRect/>
          </a:stretch>
        </p:blipFill>
        <p:spPr>
          <a:xfrm>
            <a:off x="5393531" y="133072"/>
            <a:ext cx="5093768" cy="6535793"/>
          </a:xfrm>
          <a:prstGeom prst="rect">
            <a:avLst/>
          </a:prstGeom>
        </p:spPr>
      </p:pic>
      <p:sp>
        <p:nvSpPr>
          <p:cNvPr id="7" name="矩形 6"/>
          <p:cNvSpPr/>
          <p:nvPr userDrawn="1"/>
        </p:nvSpPr>
        <p:spPr>
          <a:xfrm>
            <a:off x="0"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副标题 2"/>
          <p:cNvSpPr>
            <a:spLocks noGrp="1"/>
          </p:cNvSpPr>
          <p:nvPr>
            <p:ph type="subTitle" idx="1"/>
          </p:nvPr>
        </p:nvSpPr>
        <p:spPr>
          <a:xfrm>
            <a:off x="266190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266190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266190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8643938"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占位符 12"/>
          <p:cNvSpPr>
            <a:spLocks noGrp="1"/>
          </p:cNvSpPr>
          <p:nvPr>
            <p:ph type="body" sz="quarter" idx="13" hasCustomPrompt="1"/>
          </p:nvPr>
        </p:nvSpPr>
        <p:spPr>
          <a:xfrm>
            <a:off x="2661906" y="1484311"/>
            <a:ext cx="5465336" cy="2386807"/>
          </a:xfrm>
        </p:spPr>
        <p:txBody>
          <a:bodyPr>
            <a:noAutofit/>
          </a:bodyPr>
          <a:lstStyle>
            <a:lvl1pPr marL="0" indent="0">
              <a:lnSpc>
                <a:spcPct val="100000"/>
              </a:lnSpc>
              <a:spcBef>
                <a:spcPts val="0"/>
              </a:spcBef>
              <a:buNone/>
              <a:defRPr sz="495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9" name="矩形 8"/>
          <p:cNvSpPr/>
          <p:nvPr userDrawn="1"/>
        </p:nvSpPr>
        <p:spPr>
          <a:xfrm>
            <a:off x="2195999"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8341005"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userDrawn="1"/>
        </p:nvSpPr>
        <p:spPr>
          <a:xfrm rot="16200000">
            <a:off x="7847086"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grpSp>
        <p:nvGrpSpPr>
          <p:cNvPr id="16" name="组合 15"/>
          <p:cNvGrpSpPr/>
          <p:nvPr userDrawn="1"/>
        </p:nvGrpSpPr>
        <p:grpSpPr>
          <a:xfrm>
            <a:off x="45886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pic>
        <p:nvPicPr>
          <p:cNvPr id="41" name="图片 40"/>
          <p:cNvPicPr>
            <a:picLocks noChangeAspect="1"/>
          </p:cNvPicPr>
          <p:nvPr userDrawn="1"/>
        </p:nvPicPr>
        <p:blipFill>
          <a:blip r:embed="rId3" cstate="print"/>
          <a:stretch>
            <a:fillRect/>
          </a:stretch>
        </p:blipFill>
        <p:spPr>
          <a:xfrm>
            <a:off x="356054" y="515429"/>
            <a:ext cx="1721495" cy="504694"/>
          </a:xfrm>
          <a:prstGeom prst="rect">
            <a:avLst/>
          </a:prstGeom>
        </p:spPr>
      </p:pic>
      <p:cxnSp>
        <p:nvCxnSpPr>
          <p:cNvPr id="42" name="直接连接符 41"/>
          <p:cNvCxnSpPr/>
          <p:nvPr userDrawn="1"/>
        </p:nvCxnSpPr>
        <p:spPr>
          <a:xfrm>
            <a:off x="2195999"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641908"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7810" y="0"/>
            <a:ext cx="6252707" cy="6860043"/>
          </a:xfrm>
          <a:prstGeom prst="rect">
            <a:avLst/>
          </a:prstGeom>
        </p:spPr>
      </p:pic>
      <p:sp>
        <p:nvSpPr>
          <p:cNvPr id="7" name="矩形 6"/>
          <p:cNvSpPr/>
          <p:nvPr userDrawn="1"/>
        </p:nvSpPr>
        <p:spPr>
          <a:xfrm>
            <a:off x="-7810" y="0"/>
            <a:ext cx="9151810"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7052675" y="501046"/>
            <a:ext cx="1652294" cy="61664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4764" y="0"/>
            <a:ext cx="9148763" cy="5024521"/>
          </a:xfrm>
          <a:prstGeom prst="rect">
            <a:avLst/>
          </a:prstGeom>
        </p:spPr>
      </p:pic>
      <p:sp>
        <p:nvSpPr>
          <p:cNvPr id="7" name="矩形 6"/>
          <p:cNvSpPr/>
          <p:nvPr userDrawn="1"/>
        </p:nvSpPr>
        <p:spPr>
          <a:xfrm>
            <a:off x="-4763" y="0"/>
            <a:ext cx="9148762"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550546"/>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5417554" y="2402693"/>
            <a:ext cx="3588825"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1155" y="5340546"/>
            <a:ext cx="4513574"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4616092" y="5340546"/>
            <a:ext cx="4513574" cy="1518363"/>
          </a:xfrm>
          <a:prstGeom prst="rect">
            <a:avLst/>
          </a:prstGeom>
        </p:spPr>
      </p:pic>
      <p:pic>
        <p:nvPicPr>
          <p:cNvPr id="18" name="图片 17"/>
          <p:cNvPicPr>
            <a:picLocks noChangeAspect="1"/>
          </p:cNvPicPr>
          <p:nvPr userDrawn="1"/>
        </p:nvPicPr>
        <p:blipFill>
          <a:blip r:embed="rId5" cstate="print"/>
          <a:stretch>
            <a:fillRect/>
          </a:stretch>
        </p:blipFill>
        <p:spPr>
          <a:xfrm>
            <a:off x="3763502" y="2568943"/>
            <a:ext cx="1607471" cy="59991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9526" y="0"/>
            <a:ext cx="9153527" cy="5902493"/>
          </a:xfrm>
          <a:prstGeom prst="rect">
            <a:avLst/>
          </a:prstGeom>
        </p:spPr>
      </p:pic>
      <p:sp>
        <p:nvSpPr>
          <p:cNvPr id="7" name="矩形 6"/>
          <p:cNvSpPr/>
          <p:nvPr userDrawn="1"/>
        </p:nvSpPr>
        <p:spPr>
          <a:xfrm>
            <a:off x="1" y="0"/>
            <a:ext cx="9143999"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626145"/>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1155" y="-15231"/>
            <a:ext cx="4513574"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4616092" y="-15231"/>
            <a:ext cx="4513574" cy="1518363"/>
          </a:xfrm>
          <a:prstGeom prst="rect">
            <a:avLst/>
          </a:prstGeom>
        </p:spPr>
      </p:pic>
      <p:pic>
        <p:nvPicPr>
          <p:cNvPr id="16" name="图片 15"/>
          <p:cNvPicPr>
            <a:picLocks noChangeAspect="1"/>
          </p:cNvPicPr>
          <p:nvPr userDrawn="1"/>
        </p:nvPicPr>
        <p:blipFill>
          <a:blip r:embed="rId4" cstate="print"/>
          <a:stretch>
            <a:fillRect/>
          </a:stretch>
        </p:blipFill>
        <p:spPr>
          <a:xfrm>
            <a:off x="3763502" y="2577573"/>
            <a:ext cx="1607471" cy="599913"/>
          </a:xfrm>
          <a:prstGeom prst="rect">
            <a:avLst/>
          </a:prstGeom>
        </p:spPr>
      </p:pic>
      <p:grpSp>
        <p:nvGrpSpPr>
          <p:cNvPr id="17" name="组合 16"/>
          <p:cNvGrpSpPr/>
          <p:nvPr userDrawn="1"/>
        </p:nvGrpSpPr>
        <p:grpSpPr>
          <a:xfrm>
            <a:off x="2280665" y="5719548"/>
            <a:ext cx="4602338"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397" y="-2924"/>
            <a:ext cx="9144793" cy="3633531"/>
          </a:xfrm>
          <a:prstGeom prst="rect">
            <a:avLst/>
          </a:prstGeom>
        </p:spPr>
      </p:pic>
      <p:sp>
        <p:nvSpPr>
          <p:cNvPr id="37"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
        <p:nvSpPr>
          <p:cNvPr id="41" name="矩形 40"/>
          <p:cNvSpPr/>
          <p:nvPr userDrawn="1"/>
        </p:nvSpPr>
        <p:spPr>
          <a:xfrm>
            <a:off x="0" y="0"/>
            <a:ext cx="9144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4126643" y="3048198"/>
            <a:ext cx="895100" cy="1192626"/>
          </a:xfrm>
          <a:prstGeom prst="rect">
            <a:avLst/>
          </a:prstGeom>
        </p:spPr>
      </p:pic>
      <p:sp>
        <p:nvSpPr>
          <p:cNvPr id="43" name="文本框 42"/>
          <p:cNvSpPr txBox="1"/>
          <p:nvPr userDrawn="1"/>
        </p:nvSpPr>
        <p:spPr>
          <a:xfrm>
            <a:off x="113133" y="617414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7562609" y="6400645"/>
            <a:ext cx="1324400"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2" name="图片 21"/>
          <p:cNvPicPr>
            <a:picLocks noChangeAspect="1"/>
          </p:cNvPicPr>
          <p:nvPr userDrawn="1"/>
        </p:nvPicPr>
        <p:blipFill>
          <a:blip r:embed="rId3" cstate="print"/>
          <a:stretch>
            <a:fillRect/>
          </a:stretch>
        </p:blipFill>
        <p:spPr>
          <a:xfrm>
            <a:off x="3167243" y="1401505"/>
            <a:ext cx="2809500" cy="1048514"/>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a:blip r:embed="rId3" cstate="print"/>
          <a:stretch>
            <a:fillRect/>
          </a:stretch>
        </p:blipFill>
        <p:spPr>
          <a:xfrm>
            <a:off x="3340298" y="4619682"/>
            <a:ext cx="2463377" cy="72219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b="7394"/>
          <a:stretch>
            <a:fillRect/>
          </a:stretch>
        </p:blipFill>
        <p:spPr>
          <a:xfrm>
            <a:off x="-2374" y="0"/>
            <a:ext cx="9143985" cy="6858000"/>
          </a:xfrm>
          <a:prstGeom prst="rect">
            <a:avLst/>
          </a:prstGeom>
        </p:spPr>
      </p:pic>
      <p:sp>
        <p:nvSpPr>
          <p:cNvPr id="5" name="矩形 4"/>
          <p:cNvSpPr/>
          <p:nvPr userDrawn="1"/>
        </p:nvSpPr>
        <p:spPr>
          <a:xfrm>
            <a:off x="8" y="1"/>
            <a:ext cx="9143985"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sz="1350"/>
          </a:p>
        </p:txBody>
      </p:sp>
      <p:sp>
        <p:nvSpPr>
          <p:cNvPr id="6" name="文本占位符 10"/>
          <p:cNvSpPr>
            <a:spLocks noGrp="1"/>
          </p:cNvSpPr>
          <p:nvPr>
            <p:ph type="body" sz="quarter" idx="11" hasCustomPrompt="1"/>
          </p:nvPr>
        </p:nvSpPr>
        <p:spPr>
          <a:xfrm>
            <a:off x="1179075" y="3028371"/>
            <a:ext cx="6781088" cy="911074"/>
          </a:xfrm>
        </p:spPr>
        <p:txBody>
          <a:bodyPr/>
          <a:lstStyle>
            <a:lvl1pPr marL="0" indent="0" algn="ctr">
              <a:buFontTx/>
              <a:buNone/>
              <a:defRPr sz="3600" b="1">
                <a:solidFill>
                  <a:schemeClr val="bg1"/>
                </a:solidFill>
                <a:latin typeface="+mn-ea"/>
                <a:ea typeface="+mn-ea"/>
              </a:defRPr>
            </a:lvl1pPr>
          </a:lstStyle>
          <a:p>
            <a:r>
              <a:rPr lang="zh-CN" altLang="en-US" dirty="0"/>
              <a:t>北京理工大学毕业答辩</a:t>
            </a:r>
            <a:r>
              <a:rPr lang="en-US" altLang="zh-CN" dirty="0"/>
              <a:t>PPT</a:t>
            </a:r>
            <a:r>
              <a:rPr lang="zh-CN" altLang="en-US" dirty="0" smtClean="0"/>
              <a:t>模板</a:t>
            </a:r>
            <a:endParaRPr lang="zh-CN" altLang="en-US" dirty="0"/>
          </a:p>
        </p:txBody>
      </p:sp>
      <p:pic>
        <p:nvPicPr>
          <p:cNvPr id="11" name="图片 10"/>
          <p:cNvPicPr>
            <a:picLocks noChangeAspect="1"/>
          </p:cNvPicPr>
          <p:nvPr userDrawn="1"/>
        </p:nvPicPr>
        <p:blipFill>
          <a:blip r:embed="rId4" cstate="print"/>
          <a:stretch>
            <a:fillRect/>
          </a:stretch>
        </p:blipFill>
        <p:spPr>
          <a:xfrm>
            <a:off x="2825563" y="1018488"/>
            <a:ext cx="3488112" cy="130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9144000" cy="3244934"/>
          </a:xfrm>
          <a:prstGeom prst="rect">
            <a:avLst/>
          </a:prstGeom>
        </p:spPr>
      </p:pic>
      <p:sp>
        <p:nvSpPr>
          <p:cNvPr id="3" name="矩形 2"/>
          <p:cNvSpPr/>
          <p:nvPr userDrawn="1"/>
        </p:nvSpPr>
        <p:spPr>
          <a:xfrm>
            <a:off x="0" y="3317875"/>
            <a:ext cx="9144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66"/>
          <p:cNvPicPr>
            <a:picLocks noChangeAspect="1"/>
          </p:cNvPicPr>
          <p:nvPr userDrawn="1"/>
        </p:nvPicPr>
        <p:blipFill>
          <a:blip r:embed="rId3" cstate="print"/>
          <a:stretch>
            <a:fillRect/>
          </a:stretch>
        </p:blipFill>
        <p:spPr bwMode="auto">
          <a:xfrm>
            <a:off x="7342974" y="109143"/>
            <a:ext cx="1714910"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168214" y="-494144"/>
            <a:ext cx="2374420" cy="412436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9144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userDrawn="1"/>
        </p:nvGrpSpPr>
        <p:grpSpPr>
          <a:xfrm>
            <a:off x="1399821" y="1872369"/>
            <a:ext cx="636143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3767017" cy="6857433"/>
          </a:xfrm>
          <a:prstGeom prst="rect">
            <a:avLst/>
          </a:prstGeom>
        </p:spPr>
      </p:pic>
      <p:sp>
        <p:nvSpPr>
          <p:cNvPr id="3" name="矩形 白1"/>
          <p:cNvSpPr/>
          <p:nvPr userDrawn="1"/>
        </p:nvSpPr>
        <p:spPr>
          <a:xfrm rot="5400000">
            <a:off x="-688243" y="918223"/>
            <a:ext cx="51435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3450431" y="133072"/>
            <a:ext cx="5093768" cy="6535793"/>
          </a:xfrm>
          <a:prstGeom prst="rect">
            <a:avLst/>
          </a:prstGeom>
        </p:spPr>
      </p:pic>
      <p:sp>
        <p:nvSpPr>
          <p:cNvPr id="3" name="副标题 2"/>
          <p:cNvSpPr>
            <a:spLocks noGrp="1"/>
          </p:cNvSpPr>
          <p:nvPr>
            <p:ph type="subTitle" idx="1"/>
          </p:nvPr>
        </p:nvSpPr>
        <p:spPr>
          <a:xfrm>
            <a:off x="91223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91223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91223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3" name="文本占位符 12"/>
          <p:cNvSpPr>
            <a:spLocks noGrp="1"/>
          </p:cNvSpPr>
          <p:nvPr>
            <p:ph type="body" sz="quarter" idx="13" hasCustomPrompt="1"/>
          </p:nvPr>
        </p:nvSpPr>
        <p:spPr>
          <a:xfrm>
            <a:off x="912236" y="1484311"/>
            <a:ext cx="5465336" cy="2267551"/>
          </a:xfrm>
        </p:spPr>
        <p:txBody>
          <a:bodyPr>
            <a:normAutofit/>
          </a:bodyPr>
          <a:lstStyle>
            <a:lvl1pPr marL="0" indent="0">
              <a:spcBef>
                <a:spcPts val="0"/>
              </a:spcBef>
              <a:buNone/>
              <a:defRPr sz="495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500671"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userDrawn="1"/>
        </p:nvSpPr>
        <p:spPr>
          <a:xfrm>
            <a:off x="6943725"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nvSpPr>
        <p:spPr>
          <a:xfrm>
            <a:off x="6661821"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6" name="组合 15"/>
          <p:cNvGrpSpPr/>
          <p:nvPr userDrawn="1"/>
        </p:nvGrpSpPr>
        <p:grpSpPr>
          <a:xfrm>
            <a:off x="737401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sp>
        <p:nvSpPr>
          <p:cNvPr id="41" name="文本框 40"/>
          <p:cNvSpPr txBox="1"/>
          <p:nvPr userDrawn="1"/>
        </p:nvSpPr>
        <p:spPr>
          <a:xfrm rot="16200000">
            <a:off x="-1082602"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pic>
        <p:nvPicPr>
          <p:cNvPr id="42" name="图片 41"/>
          <p:cNvPicPr>
            <a:picLocks noChangeAspect="1"/>
          </p:cNvPicPr>
          <p:nvPr userDrawn="1"/>
        </p:nvPicPr>
        <p:blipFill>
          <a:blip r:embed="rId3" cstate="print"/>
          <a:stretch>
            <a:fillRect/>
          </a:stretch>
        </p:blipFill>
        <p:spPr>
          <a:xfrm>
            <a:off x="7089475" y="548450"/>
            <a:ext cx="1721495" cy="504694"/>
          </a:xfrm>
          <a:prstGeom prst="rect">
            <a:avLst/>
          </a:prstGeom>
        </p:spPr>
      </p:pic>
      <p:cxnSp>
        <p:nvCxnSpPr>
          <p:cNvPr id="4" name="直接连接符 3"/>
          <p:cNvCxnSpPr/>
          <p:nvPr userDrawn="1"/>
        </p:nvCxnSpPr>
        <p:spPr>
          <a:xfrm>
            <a:off x="500062"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6943725"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9144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t="15558" b="38705"/>
          <a:stretch>
            <a:fillRect/>
          </a:stretch>
        </p:blipFill>
        <p:spPr>
          <a:xfrm>
            <a:off x="1" y="0"/>
            <a:ext cx="9144000" cy="2290219"/>
          </a:xfrm>
          <a:prstGeom prst="rect">
            <a:avLst/>
          </a:prstGeom>
        </p:spPr>
      </p:pic>
      <p:sp>
        <p:nvSpPr>
          <p:cNvPr id="10" name="矩形 9"/>
          <p:cNvSpPr/>
          <p:nvPr userDrawn="1"/>
        </p:nvSpPr>
        <p:spPr>
          <a:xfrm>
            <a:off x="-1" y="-7884"/>
            <a:ext cx="9144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4" cstate="print"/>
          <a:stretch>
            <a:fillRect/>
          </a:stretch>
        </p:blipFill>
        <p:spPr>
          <a:xfrm>
            <a:off x="3763502" y="973061"/>
            <a:ext cx="1607471" cy="599913"/>
          </a:xfrm>
          <a:prstGeom prst="rect">
            <a:avLst/>
          </a:prstGeom>
        </p:spPr>
      </p:pic>
      <p:cxnSp>
        <p:nvCxnSpPr>
          <p:cNvPr id="4" name="直接连接符 3"/>
          <p:cNvCxnSpPr/>
          <p:nvPr userDrawn="1"/>
        </p:nvCxnSpPr>
        <p:spPr>
          <a:xfrm>
            <a:off x="-61111" y="2289050"/>
            <a:ext cx="92549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4" name="直接连接符 3"/>
          <p:cNvCxnSpPr/>
          <p:nvPr userDrawn="1"/>
        </p:nvCxnSpPr>
        <p:spPr>
          <a:xfrm>
            <a:off x="4292505" y="1294827"/>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292505" y="5613415"/>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25879" y="163259"/>
            <a:ext cx="2473738"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6696143" y="163258"/>
            <a:ext cx="2452172" cy="653148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154148" y="2653429"/>
            <a:ext cx="3942080" cy="1014730"/>
          </a:xfrm>
          <a:prstGeom prst="rect">
            <a:avLst/>
          </a:prstGeom>
          <a:noFill/>
        </p:spPr>
        <p:txBody>
          <a:bodyPr wrap="none" rtlCol="0">
            <a:spAutoFit/>
          </a:bodyPr>
          <a:lstStyle/>
          <a:p>
            <a:r>
              <a:rPr lang="en-US" altLang="zh-CN" sz="6000" b="1" spc="50" dirty="0">
                <a:solidFill>
                  <a:schemeClr val="bg1">
                    <a:lumMod val="85000"/>
                  </a:schemeClr>
                </a:solidFill>
                <a:latin typeface="+mj-lt"/>
              </a:rPr>
              <a:t>Contents</a:t>
            </a:r>
            <a:r>
              <a:rPr lang="en-US" altLang="zh-CN" sz="3300" b="1" spc="50" dirty="0">
                <a:solidFill>
                  <a:schemeClr val="accent4"/>
                </a:solidFill>
                <a:latin typeface="+mj-lt"/>
              </a:rPr>
              <a:t>■</a:t>
            </a:r>
            <a:endParaRPr lang="zh-CN" altLang="en-US" sz="3300" b="1" spc="50" dirty="0">
              <a:solidFill>
                <a:schemeClr val="accent4"/>
              </a:solidFill>
              <a:latin typeface="+mj-lt"/>
            </a:endParaRPr>
          </a:p>
        </p:txBody>
      </p:sp>
      <p:sp>
        <p:nvSpPr>
          <p:cNvPr id="9" name="文本框 8"/>
          <p:cNvSpPr txBox="1"/>
          <p:nvPr userDrawn="1"/>
        </p:nvSpPr>
        <p:spPr>
          <a:xfrm>
            <a:off x="793240" y="3752395"/>
            <a:ext cx="598170" cy="1767840"/>
          </a:xfrm>
          <a:prstGeom prst="rect">
            <a:avLst/>
          </a:prstGeom>
          <a:noFill/>
        </p:spPr>
        <p:txBody>
          <a:bodyPr vert="eaVert" wrap="none" rtlCol="0">
            <a:spAutoFit/>
          </a:bodyPr>
          <a:lstStyle/>
          <a:p>
            <a:r>
              <a:rPr lang="zh-CN" altLang="en-US" sz="2700" b="1" spc="600" dirty="0">
                <a:solidFill>
                  <a:schemeClr val="accent1"/>
                </a:solidFill>
              </a:rPr>
              <a:t>结构大纲</a:t>
            </a:r>
            <a:endParaRPr lang="zh-CN" altLang="en-US" sz="2700" b="1" spc="600" dirty="0">
              <a:solidFill>
                <a:schemeClr val="accent1"/>
              </a:solidFill>
            </a:endParaRPr>
          </a:p>
        </p:txBody>
      </p:sp>
      <p:sp>
        <p:nvSpPr>
          <p:cNvPr id="12" name="文本框 11"/>
          <p:cNvSpPr txBox="1"/>
          <p:nvPr userDrawn="1"/>
        </p:nvSpPr>
        <p:spPr>
          <a:xfrm>
            <a:off x="7106499" y="6600901"/>
            <a:ext cx="1925955" cy="206375"/>
          </a:xfrm>
          <a:prstGeom prst="rect">
            <a:avLst/>
          </a:prstGeom>
          <a:noFill/>
        </p:spPr>
        <p:txBody>
          <a:bodyPr wrap="none" rtlCol="0">
            <a:spAutoFit/>
          </a:bodyPr>
          <a:lstStyle/>
          <a:p>
            <a:pPr algn="r"/>
            <a:r>
              <a:rPr lang="en-US" altLang="zh-CN" sz="750" spc="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750" spc="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75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7530861" y="78493"/>
            <a:ext cx="1519050" cy="566914"/>
          </a:xfrm>
          <a:prstGeom prst="rect">
            <a:avLst/>
          </a:prstGeom>
        </p:spPr>
      </p:pic>
      <p:sp>
        <p:nvSpPr>
          <p:cNvPr id="82"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83" name="图片 82"/>
          <p:cNvPicPr>
            <a:picLocks noChangeAspect="1"/>
          </p:cNvPicPr>
          <p:nvPr userDrawn="1"/>
        </p:nvPicPr>
        <p:blipFill>
          <a:blip r:embed="rId2" cstate="print"/>
          <a:stretch>
            <a:fillRect/>
          </a:stretch>
        </p:blipFill>
        <p:spPr>
          <a:xfrm>
            <a:off x="7345124" y="249943"/>
            <a:ext cx="1519050" cy="566914"/>
          </a:xfrm>
          <a:prstGeom prst="rect">
            <a:avLst/>
          </a:prstGeom>
        </p:spPr>
      </p:pic>
      <p:sp>
        <p:nvSpPr>
          <p:cNvPr id="84" name="矩形 83"/>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5" name="组合 84"/>
          <p:cNvGrpSpPr/>
          <p:nvPr userDrawn="1"/>
        </p:nvGrpSpPr>
        <p:grpSpPr>
          <a:xfrm>
            <a:off x="449206" y="6399999"/>
            <a:ext cx="1906960"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4944394" y="0"/>
            <a:ext cx="5272947" cy="6765696"/>
          </a:xfrm>
          <a:prstGeom prst="rect">
            <a:avLst/>
          </a:prstGeom>
        </p:spPr>
      </p:pic>
      <p:sp>
        <p:nvSpPr>
          <p:cNvPr id="63"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64" name="图片 63"/>
          <p:cNvPicPr>
            <a:picLocks noChangeAspect="1"/>
          </p:cNvPicPr>
          <p:nvPr userDrawn="1"/>
        </p:nvPicPr>
        <p:blipFill>
          <a:blip r:embed="rId3" cstate="print"/>
          <a:stretch>
            <a:fillRect/>
          </a:stretch>
        </p:blipFill>
        <p:spPr>
          <a:xfrm>
            <a:off x="7345124" y="249943"/>
            <a:ext cx="1519050" cy="566914"/>
          </a:xfrm>
          <a:prstGeom prst="rect">
            <a:avLst/>
          </a:prstGeom>
        </p:spPr>
      </p:pic>
      <p:sp>
        <p:nvSpPr>
          <p:cNvPr id="65" name="矩形 64"/>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6" name="组合 65"/>
          <p:cNvGrpSpPr/>
          <p:nvPr userDrawn="1"/>
        </p:nvGrpSpPr>
        <p:grpSpPr>
          <a:xfrm>
            <a:off x="449206" y="6399999"/>
            <a:ext cx="1906960"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2873335" y="-1541834"/>
            <a:ext cx="6523129"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88" name="椭圆 87"/>
          <p:cNvSpPr/>
          <p:nvPr userDrawn="1"/>
        </p:nvSpPr>
        <p:spPr>
          <a:xfrm>
            <a:off x="-3016004" y="-1541834"/>
            <a:ext cx="6523129"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87" name="图片 8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Lst>
          </a:blip>
          <a:srcRect l="18116" t="7030" r="31559" b="11337"/>
          <a:stretch>
            <a:fillRect/>
          </a:stretch>
        </p:blipFill>
        <p:spPr>
          <a:xfrm>
            <a:off x="-945147" y="1"/>
            <a:ext cx="4439326"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3028950" y="-1541834"/>
            <a:ext cx="6523129"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90" name="图片 89"/>
          <p:cNvPicPr>
            <a:picLocks noChangeAspect="1"/>
          </p:cNvPicPr>
          <p:nvPr userDrawn="1"/>
        </p:nvPicPr>
        <p:blipFill>
          <a:blip r:embed="rId4" cstate="print"/>
          <a:stretch>
            <a:fillRect/>
          </a:stretch>
        </p:blipFill>
        <p:spPr>
          <a:xfrm>
            <a:off x="7378364" y="252089"/>
            <a:ext cx="1476917"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6764389" y="4400550"/>
            <a:ext cx="3450912"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Lst>
          </a:blip>
          <a:srcRect t="-74" b="12515"/>
          <a:stretch>
            <a:fillRect/>
          </a:stretch>
        </p:blipFill>
        <p:spPr>
          <a:xfrm>
            <a:off x="0" y="0"/>
            <a:ext cx="9143999" cy="4400550"/>
          </a:xfrm>
          <a:prstGeom prst="rect">
            <a:avLst/>
          </a:prstGeom>
        </p:spPr>
      </p:pic>
      <p:sp>
        <p:nvSpPr>
          <p:cNvPr id="5" name="矩形 4"/>
          <p:cNvSpPr/>
          <p:nvPr userDrawn="1"/>
        </p:nvSpPr>
        <p:spPr>
          <a:xfrm>
            <a:off x="0" y="4408331"/>
            <a:ext cx="9144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0" y="0"/>
            <a:ext cx="9144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5" cstate="print"/>
          <a:stretch>
            <a:fillRect/>
          </a:stretch>
        </p:blipFill>
        <p:spPr>
          <a:xfrm>
            <a:off x="7276385" y="142154"/>
            <a:ext cx="1681877" cy="627682"/>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13708" y="0"/>
            <a:ext cx="2949790" cy="6857999"/>
          </a:xfrm>
          <a:prstGeom prst="rect">
            <a:avLst/>
          </a:prstGeom>
        </p:spPr>
      </p:pic>
      <p:sp>
        <p:nvSpPr>
          <p:cNvPr id="13" name="矩形 12"/>
          <p:cNvSpPr/>
          <p:nvPr userDrawn="1"/>
        </p:nvSpPr>
        <p:spPr>
          <a:xfrm>
            <a:off x="0" y="1"/>
            <a:ext cx="2936081"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userDrawn="1"/>
        </p:nvSpPr>
        <p:spPr>
          <a:xfrm>
            <a:off x="-7142" y="0"/>
            <a:ext cx="2943223"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5"/>
          <p:cNvCxnSpPr/>
          <p:nvPr userDrawn="1"/>
        </p:nvCxnSpPr>
        <p:spPr>
          <a:xfrm>
            <a:off x="2970342"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2971129" y="2797003"/>
            <a:ext cx="92015"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790156" y="2793542"/>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635150" y="2752385"/>
            <a:ext cx="1647825" cy="714375"/>
          </a:xfrm>
          <a:prstGeom prst="rect">
            <a:avLst/>
          </a:prstGeom>
        </p:spPr>
        <p:txBody>
          <a:bodyPr wrap="square">
            <a:spAutoFit/>
          </a:bodyPr>
          <a:lstStyle/>
          <a:p>
            <a:pPr lvl="0" algn="dist"/>
            <a:r>
              <a:rPr lang="zh-CN" altLang="en-US" sz="4050" spc="600" dirty="0">
                <a:solidFill>
                  <a:schemeClr val="bg1"/>
                </a:solidFill>
                <a:latin typeface="+mn-ea"/>
                <a:ea typeface="+mn-ea"/>
              </a:rPr>
              <a:t>目录</a:t>
            </a:r>
            <a:endParaRPr lang="zh-CN" altLang="en-US" sz="4050" spc="600" dirty="0">
              <a:solidFill>
                <a:schemeClr val="bg1"/>
              </a:solidFill>
              <a:latin typeface="+mn-ea"/>
              <a:ea typeface="+mn-ea"/>
            </a:endParaRPr>
          </a:p>
        </p:txBody>
      </p:sp>
      <p:sp>
        <p:nvSpPr>
          <p:cNvPr id="44" name="矩形 43"/>
          <p:cNvSpPr/>
          <p:nvPr userDrawn="1"/>
        </p:nvSpPr>
        <p:spPr>
          <a:xfrm>
            <a:off x="722854" y="3595872"/>
            <a:ext cx="1429877" cy="368300"/>
          </a:xfrm>
          <a:prstGeom prst="rect">
            <a:avLst/>
          </a:prstGeom>
        </p:spPr>
        <p:txBody>
          <a:bodyPr wrap="square">
            <a:spAutoFit/>
          </a:bodyPr>
          <a:lstStyle/>
          <a:p>
            <a:pPr lvl="0" algn="dist"/>
            <a:r>
              <a:rPr lang="en-US" altLang="zh-CN" dirty="0">
                <a:solidFill>
                  <a:schemeClr val="bg1"/>
                </a:solidFill>
              </a:rPr>
              <a:t>CONTENTS</a:t>
            </a:r>
            <a:endParaRPr lang="en-US" altLang="zh-CN" dirty="0">
              <a:solidFill>
                <a:schemeClr val="bg1"/>
              </a:solidFill>
            </a:endParaRPr>
          </a:p>
        </p:txBody>
      </p:sp>
      <p:cxnSp>
        <p:nvCxnSpPr>
          <p:cNvPr id="45" name="直接连接符 44"/>
          <p:cNvCxnSpPr/>
          <p:nvPr userDrawn="1"/>
        </p:nvCxnSpPr>
        <p:spPr>
          <a:xfrm>
            <a:off x="790156" y="4060998"/>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798641" y="2218510"/>
            <a:ext cx="1286789" cy="480234"/>
          </a:xfrm>
          <a:prstGeom prst="rect">
            <a:avLst/>
          </a:prstGeom>
        </p:spPr>
      </p:pic>
      <p:pic>
        <p:nvPicPr>
          <p:cNvPr id="6" name="图片 5"/>
          <p:cNvPicPr>
            <a:picLocks noChangeAspect="1"/>
          </p:cNvPicPr>
          <p:nvPr userDrawn="1"/>
        </p:nvPicPr>
        <p:blipFill>
          <a:blip r:embed="rId4" cstate="print"/>
          <a:stretch>
            <a:fillRect/>
          </a:stretch>
        </p:blipFill>
        <p:spPr>
          <a:xfrm>
            <a:off x="5443538" y="1942165"/>
            <a:ext cx="4414838" cy="589340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9144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3" name="图片 2"/>
          <p:cNvPicPr>
            <a:picLocks noChangeAspect="1"/>
          </p:cNvPicPr>
          <p:nvPr userDrawn="1"/>
        </p:nvPicPr>
        <p:blipFill>
          <a:blip r:embed="rId2" cstate="print"/>
          <a:stretch>
            <a:fillRect/>
          </a:stretch>
        </p:blipFill>
        <p:spPr>
          <a:xfrm>
            <a:off x="5207794" y="493231"/>
            <a:ext cx="3938271" cy="5254131"/>
          </a:xfrm>
          <a:prstGeom prst="rect">
            <a:avLst/>
          </a:prstGeom>
        </p:spPr>
      </p:pic>
      <p:sp>
        <p:nvSpPr>
          <p:cNvPr id="10" name="矩形 9"/>
          <p:cNvSpPr/>
          <p:nvPr userDrawn="1"/>
        </p:nvSpPr>
        <p:spPr>
          <a:xfrm>
            <a:off x="5207794" y="0"/>
            <a:ext cx="393620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矩形 119"/>
          <p:cNvSpPr/>
          <p:nvPr userDrawn="1"/>
        </p:nvSpPr>
        <p:spPr>
          <a:xfrm>
            <a:off x="495300" y="6054314"/>
            <a:ext cx="1510904"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文本占位符 15"/>
          <p:cNvSpPr>
            <a:spLocks noGrp="1"/>
          </p:cNvSpPr>
          <p:nvPr>
            <p:ph type="body" sz="quarter" idx="12" hasCustomPrompt="1"/>
          </p:nvPr>
        </p:nvSpPr>
        <p:spPr>
          <a:xfrm>
            <a:off x="382757" y="982400"/>
            <a:ext cx="2663428" cy="606922"/>
          </a:xfrm>
          <a:prstGeom prst="rect">
            <a:avLst/>
          </a:prstGeom>
        </p:spPr>
        <p:txBody>
          <a:bodyPr/>
          <a:lstStyle>
            <a:lvl1pPr marL="0" indent="0">
              <a:buNone/>
              <a:defRPr sz="24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r>
              <a:rPr lang="zh-CN" altLang="en-US" dirty="0" smtClean="0"/>
              <a:t>▶</a:t>
            </a:r>
            <a:endParaRPr lang="zh-CN" altLang="en-US" dirty="0"/>
          </a:p>
        </p:txBody>
      </p:sp>
      <p:sp>
        <p:nvSpPr>
          <p:cNvPr id="122" name="文本占位符 15"/>
          <p:cNvSpPr>
            <a:spLocks noGrp="1"/>
          </p:cNvSpPr>
          <p:nvPr>
            <p:ph type="body" sz="quarter" idx="13" hasCustomPrompt="1"/>
          </p:nvPr>
        </p:nvSpPr>
        <p:spPr>
          <a:xfrm>
            <a:off x="382757" y="2742089"/>
            <a:ext cx="5398314" cy="606922"/>
          </a:xfrm>
          <a:prstGeom prst="rect">
            <a:avLst/>
          </a:prstGeom>
        </p:spPr>
        <p:txBody>
          <a:bodyPr/>
          <a:lstStyle>
            <a:lvl1pPr marL="0" indent="0">
              <a:buNone/>
              <a:defRPr sz="33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420879" y="3837713"/>
            <a:ext cx="5360192" cy="1522912"/>
          </a:xfrm>
          <a:prstGeom prst="rect">
            <a:avLst/>
          </a:prstGeom>
        </p:spPr>
        <p:txBody>
          <a:bodyPr/>
          <a:lstStyle>
            <a:lvl1pPr marL="214630" indent="-213995">
              <a:lnSpc>
                <a:spcPct val="120000"/>
              </a:lnSpc>
              <a:buFont typeface="Arial" panose="020B0604020202020204" pitchFamily="34" charset="0"/>
              <a:buChar char="•"/>
              <a:defRPr sz="105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9144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sz="1350">
              <a:cs typeface="+mn-ea"/>
            </a:endParaRPr>
          </a:p>
        </p:txBody>
      </p:sp>
      <p:grpSp>
        <p:nvGrpSpPr>
          <p:cNvPr id="115" name="组合 114"/>
          <p:cNvGrpSpPr/>
          <p:nvPr userDrawn="1"/>
        </p:nvGrpSpPr>
        <p:grpSpPr>
          <a:xfrm>
            <a:off x="513500" y="6423435"/>
            <a:ext cx="1436744"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143" name="图片 142"/>
          <p:cNvPicPr>
            <a:picLocks noChangeAspect="1"/>
          </p:cNvPicPr>
          <p:nvPr userDrawn="1"/>
        </p:nvPicPr>
        <p:blipFill>
          <a:blip r:embed="rId3" cstate="print"/>
          <a:stretch>
            <a:fillRect/>
          </a:stretch>
        </p:blipFill>
        <p:spPr>
          <a:xfrm>
            <a:off x="7652825" y="6386257"/>
            <a:ext cx="943066" cy="27648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162567" y="863157"/>
            <a:ext cx="773896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sp>
        <p:nvSpPr>
          <p:cNvPr id="25" name="矩形 24"/>
          <p:cNvSpPr/>
          <p:nvPr userDrawn="1"/>
        </p:nvSpPr>
        <p:spPr>
          <a:xfrm>
            <a:off x="1034181" y="-1612"/>
            <a:ext cx="12531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grpSp>
        <p:nvGrpSpPr>
          <p:cNvPr id="56" name="组合 55"/>
          <p:cNvGrpSpPr/>
          <p:nvPr userDrawn="1"/>
        </p:nvGrpSpPr>
        <p:grpSpPr>
          <a:xfrm>
            <a:off x="449206" y="6399999"/>
            <a:ext cx="1906960"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7" name="直接连接符 6"/>
          <p:cNvCxnSpPr/>
          <p:nvPr userDrawn="1"/>
        </p:nvCxnSpPr>
        <p:spPr>
          <a:xfrm>
            <a:off x="1024856"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8366562"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5" name="直接连接符 4"/>
          <p:cNvCxnSpPr/>
          <p:nvPr userDrawn="1"/>
        </p:nvCxnSpPr>
        <p:spPr>
          <a:xfrm>
            <a:off x="8366562"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dirty="0"/>
          </a:p>
        </p:txBody>
      </p:sp>
      <p:sp>
        <p:nvSpPr>
          <p:cNvPr id="8" name="任意多边形: 形状 39"/>
          <p:cNvSpPr/>
          <p:nvPr userDrawn="1"/>
        </p:nvSpPr>
        <p:spPr>
          <a:xfrm>
            <a:off x="155529"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39"/>
          <p:cNvSpPr/>
          <p:nvPr userDrawn="1"/>
        </p:nvSpPr>
        <p:spPr>
          <a:xfrm>
            <a:off x="142256"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形状 39"/>
          <p:cNvSpPr/>
          <p:nvPr userDrawn="1"/>
        </p:nvSpPr>
        <p:spPr>
          <a:xfrm>
            <a:off x="0"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形状 74"/>
          <p:cNvSpPr/>
          <p:nvPr userDrawn="1"/>
        </p:nvSpPr>
        <p:spPr>
          <a:xfrm flipV="1">
            <a:off x="495300" y="3829587"/>
            <a:ext cx="486703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12" name="标题 47"/>
          <p:cNvSpPr>
            <a:spLocks noGrp="1"/>
          </p:cNvSpPr>
          <p:nvPr>
            <p:ph type="title" hasCustomPrompt="1"/>
          </p:nvPr>
        </p:nvSpPr>
        <p:spPr>
          <a:xfrm>
            <a:off x="472814" y="2616692"/>
            <a:ext cx="5291969" cy="1200329"/>
          </a:xfrm>
          <a:prstGeom prst="rect">
            <a:avLst/>
          </a:prstGeom>
          <a:noFill/>
        </p:spPr>
        <p:txBody>
          <a:bodyPr wrap="square" lIns="0" rtlCol="0">
            <a:spAutoFit/>
          </a:bodyPr>
          <a:lstStyle>
            <a:lvl1pPr>
              <a:lnSpc>
                <a:spcPct val="100000"/>
              </a:lnSpc>
              <a:defRPr lang="zh-CN" altLang="en-US" sz="27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491032" y="2352090"/>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491729" y="4304189"/>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6" name="文本框 15"/>
          <p:cNvSpPr txBox="1"/>
          <p:nvPr userDrawn="1"/>
        </p:nvSpPr>
        <p:spPr>
          <a:xfrm>
            <a:off x="355838" y="318256"/>
            <a:ext cx="1424338" cy="628650"/>
          </a:xfrm>
          <a:prstGeom prst="rect">
            <a:avLst/>
          </a:prstGeom>
          <a:noFill/>
          <a:ln>
            <a:noFill/>
          </a:ln>
        </p:spPr>
        <p:txBody>
          <a:bodyPr wrap="square" lIns="135000" tIns="135000" rIns="135000" bIns="135000" rtlCol="0">
            <a:spAutoFit/>
          </a:bodyPr>
          <a:lstStyle/>
          <a:p>
            <a:pPr algn="l">
              <a:lnSpc>
                <a:spcPct val="130000"/>
              </a:lnSpc>
            </a:pPr>
            <a:r>
              <a:rPr lang="en-US" altLang="zh-CN" b="1" i="0" spc="100" dirty="0" smtClean="0">
                <a:solidFill>
                  <a:schemeClr val="accent3"/>
                </a:solidFill>
                <a:latin typeface="+mn-ea"/>
              </a:rPr>
              <a:t>◀ BIT</a:t>
            </a:r>
            <a:r>
              <a:rPr lang="en-US" altLang="zh-CN" b="1" i="0" spc="100" baseline="0" dirty="0" smtClean="0">
                <a:solidFill>
                  <a:schemeClr val="accent3"/>
                </a:solidFill>
                <a:latin typeface="+mn-ea"/>
              </a:rPr>
              <a:t> </a:t>
            </a:r>
            <a:r>
              <a:rPr lang="en-US" altLang="zh-CN" b="1" i="0" spc="100" dirty="0" smtClean="0">
                <a:solidFill>
                  <a:schemeClr val="accent3"/>
                </a:solidFill>
                <a:latin typeface="+mn-ea"/>
              </a:rPr>
              <a:t>▶</a:t>
            </a:r>
            <a:endParaRPr lang="zh-CN" altLang="en-US"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6188171" y="-774608"/>
            <a:ext cx="5914118" cy="7588381"/>
          </a:xfrm>
          <a:prstGeom prst="rect">
            <a:avLst/>
          </a:prstGeom>
        </p:spPr>
      </p:pic>
      <p:pic>
        <p:nvPicPr>
          <p:cNvPr id="20" name="图片 19"/>
          <p:cNvPicPr>
            <a:picLocks noChangeAspect="1"/>
          </p:cNvPicPr>
          <p:nvPr userDrawn="1"/>
        </p:nvPicPr>
        <p:blipFill>
          <a:blip r:embed="rId5" cstate="print"/>
          <a:stretch>
            <a:fillRect/>
          </a:stretch>
        </p:blipFill>
        <p:spPr>
          <a:xfrm>
            <a:off x="6188156" y="2196869"/>
            <a:ext cx="2432372" cy="2464261"/>
          </a:xfrm>
          <a:prstGeom prst="rect">
            <a:avLst/>
          </a:prstGeom>
        </p:spPr>
      </p:pic>
      <p:grpSp>
        <p:nvGrpSpPr>
          <p:cNvPr id="24" name="组合 23"/>
          <p:cNvGrpSpPr/>
          <p:nvPr userDrawn="1"/>
        </p:nvGrpSpPr>
        <p:grpSpPr>
          <a:xfrm>
            <a:off x="503526" y="6083135"/>
            <a:ext cx="1906960"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433388"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grpSp>
        <p:nvGrpSpPr>
          <p:cNvPr id="56" name="组合 55"/>
          <p:cNvGrpSpPr/>
          <p:nvPr userDrawn="1"/>
        </p:nvGrpSpPr>
        <p:grpSpPr>
          <a:xfrm>
            <a:off x="44920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grpSp>
        <p:nvGrpSpPr>
          <p:cNvPr id="2" name="组合 1"/>
          <p:cNvGrpSpPr/>
          <p:nvPr userDrawn="1"/>
        </p:nvGrpSpPr>
        <p:grpSpPr>
          <a:xfrm>
            <a:off x="-7143" y="122428"/>
            <a:ext cx="419946"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4" name="平行四边形 3"/>
          <p:cNvSpPr/>
          <p:nvPr userDrawn="1"/>
        </p:nvSpPr>
        <p:spPr>
          <a:xfrm>
            <a:off x="148590" y="302341"/>
            <a:ext cx="559799"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sz="135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grpSp>
        <p:nvGrpSpPr>
          <p:cNvPr id="72" name="组合 71"/>
          <p:cNvGrpSpPr/>
          <p:nvPr userDrawn="1"/>
        </p:nvGrpSpPr>
        <p:grpSpPr>
          <a:xfrm>
            <a:off x="449206" y="6399999"/>
            <a:ext cx="1906960"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cxnSp>
        <p:nvCxnSpPr>
          <p:cNvPr id="96" name="直接连接符 95"/>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711994"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024856" y="863157"/>
            <a:ext cx="78766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307181" y="6269038"/>
            <a:ext cx="1363266"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7638862" y="863157"/>
            <a:ext cx="12626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pitchFamily="34" charset="-122"/>
              </a:rPr>
            </a:fld>
            <a:endParaRPr lang="zh-CN" altLang="en-US" sz="1200" dirty="0" smtClean="0">
              <a:solidFill>
                <a:srgbClr val="F2F2F2"/>
              </a:solidFill>
              <a:latin typeface="微软雅黑" panose="020B0503020204020204" pitchFamily="3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562397"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grpSp>
        <p:nvGrpSpPr>
          <p:cNvPr id="56" name="组合 55"/>
          <p:cNvGrpSpPr/>
          <p:nvPr userDrawn="1"/>
        </p:nvGrpSpPr>
        <p:grpSpPr>
          <a:xfrm>
            <a:off x="39205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383702" y="273355"/>
            <a:ext cx="915798"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pitchFamily="34" charset="-122"/>
              </a:rPr>
            </a:fld>
            <a:endParaRPr lang="zh-CN" altLang="en-US" sz="1200" dirty="0" smtClean="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8529778" y="1"/>
            <a:ext cx="61422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PA-矩形 7"/>
          <p:cNvSpPr/>
          <p:nvPr userDrawn="1">
            <p:custDataLst>
              <p:tags r:id="rId3"/>
            </p:custDataLst>
          </p:nvPr>
        </p:nvSpPr>
        <p:spPr>
          <a:xfrm>
            <a:off x="0" y="0"/>
            <a:ext cx="85345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11" name="直接连接符 10"/>
          <p:cNvCxnSpPr/>
          <p:nvPr userDrawn="1"/>
        </p:nvCxnSpPr>
        <p:spPr>
          <a:xfrm>
            <a:off x="8529778"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1957988" y="161103"/>
            <a:ext cx="5093768" cy="6535792"/>
          </a:xfrm>
          <a:prstGeom prst="rect">
            <a:avLst/>
          </a:prstGeom>
        </p:spPr>
      </p:pic>
      <p:sp>
        <p:nvSpPr>
          <p:cNvPr id="3" name="矩形 2"/>
          <p:cNvSpPr/>
          <p:nvPr userDrawn="1"/>
        </p:nvSpPr>
        <p:spPr>
          <a:xfrm>
            <a:off x="0" y="1504950"/>
            <a:ext cx="9144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sz="1350" dirty="0">
              <a:cs typeface="+mn-ea"/>
              <a:sym typeface="+mn-lt"/>
            </a:endParaRPr>
          </a:p>
        </p:txBody>
      </p:sp>
      <p:sp>
        <p:nvSpPr>
          <p:cNvPr id="31" name="任意多边形: 形状 30"/>
          <p:cNvSpPr/>
          <p:nvPr userDrawn="1"/>
        </p:nvSpPr>
        <p:spPr>
          <a:xfrm flipV="1">
            <a:off x="3857523" y="3786901"/>
            <a:ext cx="467701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48" name="标题 47"/>
          <p:cNvSpPr>
            <a:spLocks noGrp="1"/>
          </p:cNvSpPr>
          <p:nvPr>
            <p:ph type="title" hasCustomPrompt="1"/>
          </p:nvPr>
        </p:nvSpPr>
        <p:spPr>
          <a:xfrm>
            <a:off x="3835065" y="2558484"/>
            <a:ext cx="4677017" cy="1200329"/>
          </a:xfrm>
          <a:prstGeom prst="rect">
            <a:avLst/>
          </a:prstGeom>
          <a:noFill/>
        </p:spPr>
        <p:txBody>
          <a:bodyPr wrap="square" lIns="0" rtlCol="0">
            <a:spAutoFit/>
          </a:bodyPr>
          <a:lstStyle>
            <a:lvl1pPr>
              <a:lnSpc>
                <a:spcPct val="100000"/>
              </a:lnSpc>
              <a:defRPr lang="zh-CN" altLang="en-US" sz="27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3852761" y="2329801"/>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3857523" y="4198880"/>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8" name="图片 7"/>
          <p:cNvPicPr>
            <a:picLocks noChangeAspect="1"/>
          </p:cNvPicPr>
          <p:nvPr userDrawn="1"/>
        </p:nvPicPr>
        <p:blipFill>
          <a:blip r:embed="rId5" cstate="print"/>
          <a:stretch>
            <a:fillRect/>
          </a:stretch>
        </p:blipFill>
        <p:spPr>
          <a:xfrm>
            <a:off x="833446" y="2359437"/>
            <a:ext cx="2141540" cy="216961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9" name="任意多边形: 形状 118"/>
          <p:cNvSpPr/>
          <p:nvPr userDrawn="1"/>
        </p:nvSpPr>
        <p:spPr>
          <a:xfrm rot="1916941">
            <a:off x="-471709" y="-604401"/>
            <a:ext cx="968924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106" name="任意多边形: 形状 105"/>
          <p:cNvSpPr/>
          <p:nvPr userDrawn="1"/>
        </p:nvSpPr>
        <p:spPr>
          <a:xfrm rot="2885786">
            <a:off x="815947" y="-2969595"/>
            <a:ext cx="8132812"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8" name="任意多边形: 形状 117"/>
          <p:cNvSpPr/>
          <p:nvPr userDrawn="1"/>
        </p:nvSpPr>
        <p:spPr>
          <a:xfrm rot="1846855">
            <a:off x="-230461" y="-539696"/>
            <a:ext cx="9488117"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49" name="任意多边形: 形状 83"/>
          <p:cNvSpPr/>
          <p:nvPr userDrawn="1"/>
        </p:nvSpPr>
        <p:spPr>
          <a:xfrm>
            <a:off x="-1" y="2998308"/>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50" name="任意多边形: 形状 83"/>
          <p:cNvSpPr/>
          <p:nvPr userDrawn="1"/>
        </p:nvSpPr>
        <p:spPr>
          <a:xfrm>
            <a:off x="-1" y="3019587"/>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102" name="任意多边形: 形状 101"/>
          <p:cNvSpPr/>
          <p:nvPr userDrawn="1"/>
        </p:nvSpPr>
        <p:spPr>
          <a:xfrm rot="2676034">
            <a:off x="-1261063" y="5021332"/>
            <a:ext cx="2522129"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4" name="任意多边形: 形状 83"/>
          <p:cNvSpPr/>
          <p:nvPr userDrawn="1"/>
        </p:nvSpPr>
        <p:spPr>
          <a:xfrm>
            <a:off x="0" y="3201986"/>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48" name="标题 47"/>
          <p:cNvSpPr>
            <a:spLocks noGrp="1"/>
          </p:cNvSpPr>
          <p:nvPr userDrawn="1">
            <p:ph type="title" hasCustomPrompt="1"/>
          </p:nvPr>
        </p:nvSpPr>
        <p:spPr>
          <a:xfrm>
            <a:off x="386954" y="3758091"/>
            <a:ext cx="8370093" cy="1323439"/>
          </a:xfrm>
          <a:prstGeom prst="rect">
            <a:avLst/>
          </a:prstGeom>
          <a:noFill/>
        </p:spPr>
        <p:txBody>
          <a:bodyPr wrap="square" lIns="0" rtlCol="0">
            <a:spAutoFit/>
          </a:bodyPr>
          <a:lstStyle>
            <a:lvl1pPr algn="ctr">
              <a:lnSpc>
                <a:spcPct val="100000"/>
              </a:lnSpc>
              <a:defRPr lang="zh-CN" altLang="en-US" sz="3000" b="1" spc="100" dirty="0">
                <a:solidFill>
                  <a:schemeClr val="tx1"/>
                </a:solidFill>
                <a:latin typeface="+mn-ea"/>
                <a:ea typeface="+mn-ea"/>
                <a:cs typeface="+mn-ea"/>
              </a:defRPr>
            </a:lvl1pPr>
          </a:lstStyle>
          <a:p>
            <a:pPr marL="0" lvl="0"/>
            <a:r>
              <a:rPr lang="zh-CN" altLang="en-US" dirty="0" smtClean="0"/>
              <a:t>北京理工大学</a:t>
            </a:r>
            <a:br>
              <a:rPr lang="zh-CN" altLang="en-US" dirty="0" smtClean="0"/>
            </a:br>
            <a:r>
              <a:rPr lang="zh-CN" altLang="en-US" dirty="0" smtClean="0"/>
              <a:t>毕业设计论文答辩模板</a:t>
            </a:r>
            <a:endParaRPr lang="zh-CN" altLang="en-US" dirty="0"/>
          </a:p>
        </p:txBody>
      </p:sp>
      <p:sp>
        <p:nvSpPr>
          <p:cNvPr id="38" name="文本占位符 53"/>
          <p:cNvSpPr>
            <a:spLocks noGrp="1"/>
          </p:cNvSpPr>
          <p:nvPr userDrawn="1">
            <p:ph type="body" sz="quarter" idx="16" hasCustomPrompt="1"/>
          </p:nvPr>
        </p:nvSpPr>
        <p:spPr>
          <a:xfrm>
            <a:off x="3047490" y="5540739"/>
            <a:ext cx="3049021" cy="344710"/>
          </a:xfrm>
          <a:prstGeom prst="rect">
            <a:avLst/>
          </a:prstGeom>
          <a:noFill/>
        </p:spPr>
        <p:txBody>
          <a:bodyPr wrap="square" lIns="0" rtlCol="0" anchor="ctr" anchorCtr="0">
            <a:spAutoFit/>
          </a:bodyPr>
          <a:lstStyle>
            <a:lvl1pPr marL="0" indent="0" algn="ctr">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18" name="直接连接符 17"/>
          <p:cNvCxnSpPr/>
          <p:nvPr userDrawn="1"/>
        </p:nvCxnSpPr>
        <p:spPr>
          <a:xfrm>
            <a:off x="1581392" y="5295418"/>
            <a:ext cx="59812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2899650" y="944838"/>
            <a:ext cx="3383156" cy="1262604"/>
          </a:xfrm>
          <a:prstGeom prst="rect">
            <a:avLst/>
          </a:prstGeom>
        </p:spPr>
      </p:pic>
      <p:sp>
        <p:nvSpPr>
          <p:cNvPr id="51" name="文本框 50"/>
          <p:cNvSpPr txBox="1"/>
          <p:nvPr userDrawn="1"/>
        </p:nvSpPr>
        <p:spPr>
          <a:xfrm>
            <a:off x="113133" y="608868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7562609" y="6315185"/>
            <a:ext cx="1324400"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任意多边形: 形状 19"/>
          <p:cNvSpPr/>
          <p:nvPr userDrawn="1"/>
        </p:nvSpPr>
        <p:spPr>
          <a:xfrm flipH="1" flipV="1">
            <a:off x="3331564" y="3759199"/>
            <a:ext cx="2480873"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dirty="0">
              <a:cs typeface="+mn-ea"/>
              <a:sym typeface="+mn-lt"/>
            </a:endParaRPr>
          </a:p>
        </p:txBody>
      </p:sp>
      <p:sp>
        <p:nvSpPr>
          <p:cNvPr id="11" name="矩形 3"/>
          <p:cNvSpPr/>
          <p:nvPr userDrawn="1"/>
        </p:nvSpPr>
        <p:spPr>
          <a:xfrm>
            <a:off x="3331564" y="1015093"/>
            <a:ext cx="2480873"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30000"/>
              </a:lnSpc>
            </a:pPr>
            <a:endParaRPr lang="zh-CN" altLang="en-US" sz="1350">
              <a:cs typeface="+mn-ea"/>
              <a:sym typeface="+mn-lt"/>
            </a:endParaRPr>
          </a:p>
        </p:txBody>
      </p:sp>
      <p:sp>
        <p:nvSpPr>
          <p:cNvPr id="12" name="等腰三角形 11"/>
          <p:cNvSpPr/>
          <p:nvPr userDrawn="1"/>
        </p:nvSpPr>
        <p:spPr>
          <a:xfrm flipV="1">
            <a:off x="4505452" y="3832178"/>
            <a:ext cx="133097"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p>
        </p:txBody>
      </p:sp>
      <p:pic>
        <p:nvPicPr>
          <p:cNvPr id="13" name="图片 12"/>
          <p:cNvPicPr>
            <a:picLocks noChangeAspect="1"/>
          </p:cNvPicPr>
          <p:nvPr userDrawn="1"/>
        </p:nvPicPr>
        <p:blipFill>
          <a:blip r:embed="rId4" cstate="print"/>
          <a:stretch>
            <a:fillRect/>
          </a:stretch>
        </p:blipFill>
        <p:spPr>
          <a:xfrm>
            <a:off x="3731062" y="1401223"/>
            <a:ext cx="1692231" cy="63154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3227967" y="0"/>
            <a:ext cx="5916032" cy="6858000"/>
          </a:xfrm>
          <a:prstGeom prst="rect">
            <a:avLst/>
          </a:prstGeom>
        </p:spPr>
      </p:pic>
      <p:sp>
        <p:nvSpPr>
          <p:cNvPr id="7" name="矩形 6"/>
          <p:cNvSpPr/>
          <p:nvPr userDrawn="1"/>
        </p:nvSpPr>
        <p:spPr>
          <a:xfrm>
            <a:off x="-1" y="0"/>
            <a:ext cx="9144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3" name="图片 12"/>
          <p:cNvPicPr>
            <a:picLocks noChangeAspect="1"/>
          </p:cNvPicPr>
          <p:nvPr userDrawn="1"/>
        </p:nvPicPr>
        <p:blipFill>
          <a:blip r:embed="rId3" cstate="print"/>
          <a:stretch>
            <a:fillRect/>
          </a:stretch>
        </p:blipFill>
        <p:spPr>
          <a:xfrm>
            <a:off x="405339" y="479393"/>
            <a:ext cx="1652294" cy="616640"/>
          </a:xfrm>
          <a:prstGeom prst="rect">
            <a:avLst/>
          </a:prstGeom>
        </p:spPr>
      </p:pic>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6508631" cy="6858000"/>
          </a:xfrm>
          <a:prstGeom prst="rect">
            <a:avLst/>
          </a:prstGeom>
        </p:spPr>
      </p:pic>
      <p:sp>
        <p:nvSpPr>
          <p:cNvPr id="7" name="矩形 6"/>
          <p:cNvSpPr/>
          <p:nvPr userDrawn="1"/>
        </p:nvSpPr>
        <p:spPr>
          <a:xfrm>
            <a:off x="0" y="0"/>
            <a:ext cx="9143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4" name="图片 13"/>
          <p:cNvPicPr>
            <a:picLocks noChangeAspect="1"/>
          </p:cNvPicPr>
          <p:nvPr userDrawn="1"/>
        </p:nvPicPr>
        <p:blipFill>
          <a:blip r:embed="rId3" cstate="print"/>
          <a:stretch>
            <a:fillRect/>
          </a:stretch>
        </p:blipFill>
        <p:spPr>
          <a:xfrm>
            <a:off x="7052675" y="501046"/>
            <a:ext cx="1652294" cy="616640"/>
          </a:xfrm>
          <a:prstGeom prst="rect">
            <a:avLst/>
          </a:prstGeom>
        </p:spPr>
      </p:pic>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3576608" y="7452"/>
            <a:ext cx="5567392" cy="6850548"/>
          </a:xfrm>
          <a:prstGeom prst="rect">
            <a:avLst/>
          </a:prstGeom>
        </p:spPr>
      </p:pic>
      <p:sp>
        <p:nvSpPr>
          <p:cNvPr id="7" name="矩形 6"/>
          <p:cNvSpPr/>
          <p:nvPr userDrawn="1"/>
        </p:nvSpPr>
        <p:spPr>
          <a:xfrm>
            <a:off x="-1" y="0"/>
            <a:ext cx="9144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405339" y="479393"/>
            <a:ext cx="1652294" cy="616640"/>
          </a:xfrm>
          <a:prstGeom prst="rect">
            <a:avLst/>
          </a:prstGeom>
        </p:spPr>
      </p:pic>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9" Type="http://schemas.openxmlformats.org/officeDocument/2006/relationships/theme" Target="../theme/theme1.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1411605" y="177863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fade/>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204913" y="393565"/>
            <a:ext cx="6482886" cy="38163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r>
              <a:rPr altLang="zh-CN" dirty="0">
                <a:effectLst/>
                <a:sym typeface="+mn-ea"/>
              </a:rPr>
              <a:t>第</a:t>
            </a:r>
            <a:r>
              <a:rPr lang="en-US" altLang="zh-CN" dirty="0">
                <a:effectLst/>
                <a:sym typeface="+mn-ea"/>
              </a:rPr>
              <a:t>11</a:t>
            </a:r>
            <a:r>
              <a:rPr altLang="zh-CN" dirty="0">
                <a:effectLst/>
                <a:sym typeface="+mn-ea"/>
              </a:rPr>
              <a:t>章  多线程</a:t>
            </a:r>
            <a:endParaRPr kumimoji="1" lang="zh-CN" altLang="en-US" b="1"/>
          </a:p>
        </p:txBody>
      </p:sp>
      <p:sp>
        <p:nvSpPr>
          <p:cNvPr id="163843" name="Rectangle 3"/>
          <p:cNvSpPr>
            <a:spLocks noGrp="1" noChangeArrowheads="1"/>
          </p:cNvSpPr>
          <p:nvPr>
            <p:ph type="body" idx="4294967295"/>
          </p:nvPr>
        </p:nvSpPr>
        <p:spPr>
          <a:xfrm>
            <a:off x="617220" y="1247140"/>
            <a:ext cx="8229600" cy="4525645"/>
          </a:xfrm>
        </p:spPr>
        <p:txBody>
          <a:bodyPr>
            <a:normAutofit/>
          </a:bodyPr>
          <a:lstStyle/>
          <a:p>
            <a:pPr>
              <a:lnSpc>
                <a:spcPct val="90000"/>
              </a:lnSpc>
            </a:pPr>
            <a:r>
              <a:rPr lang="zh-CN" altLang="en-US" sz="2400" dirty="0"/>
              <a:t>进程与线程</a:t>
            </a:r>
            <a:endParaRPr lang="en-US" altLang="zh-CN" sz="2400" dirty="0"/>
          </a:p>
          <a:p>
            <a:pPr>
              <a:lnSpc>
                <a:spcPct val="90000"/>
              </a:lnSpc>
            </a:pPr>
            <a:r>
              <a:rPr lang="zh-CN" altLang="en-US" sz="2400" dirty="0"/>
              <a:t>线程的创建与执行</a:t>
            </a:r>
            <a:endParaRPr lang="en-US" altLang="zh-CN" sz="2400" dirty="0"/>
          </a:p>
          <a:p>
            <a:pPr>
              <a:lnSpc>
                <a:spcPct val="90000"/>
              </a:lnSpc>
            </a:pPr>
            <a:r>
              <a:rPr lang="zh-CN" altLang="en-US" sz="2400" dirty="0"/>
              <a:t>线程的生命周期</a:t>
            </a:r>
            <a:endParaRPr lang="en-US" altLang="zh-CN" sz="2400" dirty="0"/>
          </a:p>
          <a:p>
            <a:pPr lvl="1">
              <a:lnSpc>
                <a:spcPct val="90000"/>
              </a:lnSpc>
            </a:pPr>
            <a:r>
              <a:rPr lang="zh-CN" altLang="en-US" sz="2400" dirty="0"/>
              <a:t>新建、就绪、运行、阻塞、死亡</a:t>
            </a:r>
            <a:endParaRPr lang="en-US" altLang="zh-CN" sz="2400" dirty="0"/>
          </a:p>
          <a:p>
            <a:pPr>
              <a:lnSpc>
                <a:spcPct val="90000"/>
              </a:lnSpc>
            </a:pPr>
            <a:r>
              <a:rPr lang="zh-CN" altLang="en-US" sz="2400" dirty="0"/>
              <a:t>线程的同步</a:t>
            </a:r>
            <a:endParaRPr lang="en-US" altLang="zh-CN" sz="2400" dirty="0"/>
          </a:p>
          <a:p>
            <a:pPr lvl="1">
              <a:lnSpc>
                <a:spcPct val="90000"/>
              </a:lnSpc>
            </a:pPr>
            <a:r>
              <a:rPr lang="en-US" altLang="zh-CN" sz="2400" dirty="0"/>
              <a:t>synchronized</a:t>
            </a:r>
            <a:endParaRPr lang="en-US" altLang="zh-CN" sz="2400" dirty="0"/>
          </a:p>
          <a:p>
            <a:pPr lvl="1">
              <a:lnSpc>
                <a:spcPct val="90000"/>
              </a:lnSpc>
            </a:pPr>
            <a:r>
              <a:rPr lang="zh-CN" altLang="en-US" sz="2400" dirty="0"/>
              <a:t>同步机制</a:t>
            </a:r>
            <a:endParaRPr lang="en-US" altLang="zh-CN" sz="2400" dirty="0"/>
          </a:p>
          <a:p>
            <a:pPr lvl="1">
              <a:lnSpc>
                <a:spcPct val="90000"/>
              </a:lnSpc>
            </a:pPr>
            <a:r>
              <a:rPr lang="zh-CN" altLang="en-US" sz="2400" dirty="0"/>
              <a:t>同步代码块、同步方法</a:t>
            </a:r>
            <a:endParaRPr lang="en-US" altLang="zh-CN" sz="2400" dirty="0"/>
          </a:p>
          <a:p>
            <a:pPr>
              <a:lnSpc>
                <a:spcPct val="90000"/>
              </a:lnSpc>
            </a:pPr>
            <a:r>
              <a:rPr lang="zh-CN" altLang="en-US" sz="2400" dirty="0"/>
              <a:t>线程通信</a:t>
            </a:r>
            <a:endParaRPr lang="en-US" altLang="zh-CN" sz="2400" dirty="0"/>
          </a:p>
          <a:p>
            <a:pPr lvl="1">
              <a:lnSpc>
                <a:spcPct val="90000"/>
              </a:lnSpc>
            </a:pPr>
            <a:r>
              <a:rPr lang="en-US" altLang="zh-CN" sz="2400" dirty="0"/>
              <a:t>Wait(),notify(),</a:t>
            </a:r>
            <a:r>
              <a:rPr lang="en-US" altLang="zh-CN" sz="2400" dirty="0" err="1"/>
              <a:t>notifyAll</a:t>
            </a:r>
            <a:r>
              <a:rPr lang="en-US" altLang="zh-CN" sz="2400" dirty="0"/>
              <a:t>()</a:t>
            </a:r>
            <a:endParaRPr lang="en-US" altLang="zh-CN" sz="2400" dirty="0"/>
          </a:p>
          <a:p>
            <a:pPr lvl="1">
              <a:lnSpc>
                <a:spcPct val="90000"/>
              </a:lnSpc>
            </a:pPr>
            <a:r>
              <a:rPr lang="zh-CN" altLang="en-US" sz="2400" dirty="0"/>
              <a:t>生产者与消费者模型</a:t>
            </a:r>
            <a:endParaRPr lang="en-US" altLang="zh-CN" sz="2400" dirty="0"/>
          </a:p>
          <a:p>
            <a:pPr>
              <a:lnSpc>
                <a:spcPct val="90000"/>
              </a:lnSpc>
            </a:pPr>
            <a:endParaRPr lang="zh-CN" altLang="en-US" sz="2400" dirty="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84200" y="1522095"/>
            <a:ext cx="8229600" cy="4525645"/>
          </a:xfrm>
        </p:spPr>
        <p:txBody>
          <a:bodyPr/>
          <a:lstStyle/>
          <a:p>
            <a:pPr marL="109855" indent="0">
              <a:buNone/>
            </a:pPr>
            <a:r>
              <a:rPr lang="zh-CN" altLang="zh-CN" sz="2400" dirty="0"/>
              <a:t>（</a:t>
            </a:r>
            <a:r>
              <a:rPr lang="en-US" altLang="zh-CN" sz="2400" dirty="0"/>
              <a:t>1</a:t>
            </a:r>
            <a:r>
              <a:rPr lang="zh-CN" altLang="zh-CN" sz="2400" dirty="0"/>
              <a:t>）定义</a:t>
            </a:r>
            <a:r>
              <a:rPr lang="en-US" altLang="zh-CN" sz="2400" dirty="0"/>
              <a:t>Thread</a:t>
            </a:r>
            <a:r>
              <a:rPr lang="zh-CN" altLang="zh-CN" sz="2400" dirty="0"/>
              <a:t>的子类，并重写该类的</a:t>
            </a:r>
            <a:r>
              <a:rPr lang="en-US" altLang="zh-CN" sz="2400" dirty="0"/>
              <a:t>run()</a:t>
            </a:r>
            <a:r>
              <a:rPr lang="zh-CN" altLang="zh-CN" sz="2400" dirty="0"/>
              <a:t>方法。</a:t>
            </a:r>
            <a:r>
              <a:rPr lang="en-US" altLang="zh-CN" sz="2400" dirty="0"/>
              <a:t>run()</a:t>
            </a:r>
            <a:r>
              <a:rPr lang="zh-CN" altLang="zh-CN" sz="2400" dirty="0"/>
              <a:t>方法的方法体代表了线程需要完成的任务。</a:t>
            </a:r>
            <a:endParaRPr lang="zh-CN" altLang="zh-CN" sz="2400" dirty="0"/>
          </a:p>
          <a:p>
            <a:pPr marL="109855" indent="0">
              <a:buNone/>
            </a:pPr>
            <a:r>
              <a:rPr lang="zh-CN" altLang="zh-CN" sz="2400" dirty="0"/>
              <a:t>（</a:t>
            </a:r>
            <a:r>
              <a:rPr lang="en-US" altLang="zh-CN" sz="2400" dirty="0"/>
              <a:t>2</a:t>
            </a:r>
            <a:r>
              <a:rPr lang="zh-CN" altLang="zh-CN" sz="2400" dirty="0"/>
              <a:t>）创建线程对象。</a:t>
            </a:r>
            <a:endParaRPr lang="zh-CN" altLang="zh-CN" sz="2400" dirty="0"/>
          </a:p>
          <a:p>
            <a:pPr marL="109855" indent="0">
              <a:buNone/>
            </a:pPr>
            <a:r>
              <a:rPr lang="zh-CN" altLang="zh-CN" sz="2400" dirty="0"/>
              <a:t>（</a:t>
            </a:r>
            <a:r>
              <a:rPr lang="en-US" altLang="zh-CN" sz="2400" dirty="0"/>
              <a:t>3</a:t>
            </a:r>
            <a:r>
              <a:rPr lang="zh-CN" altLang="zh-CN" sz="2400" dirty="0"/>
              <a:t>）线程对象调用</a:t>
            </a:r>
            <a:r>
              <a:rPr lang="en-US" altLang="zh-CN" sz="2400" dirty="0"/>
              <a:t>start()</a:t>
            </a:r>
            <a:r>
              <a:rPr lang="zh-CN" altLang="zh-CN" sz="2400" dirty="0"/>
              <a:t>方法启动该线程。</a:t>
            </a:r>
            <a:endParaRPr lang="zh-CN" altLang="zh-CN" sz="2400"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11.2.1  </a:t>
            </a:r>
            <a:r>
              <a:rPr lang="zh-CN" altLang="zh-CN" dirty="0">
                <a:effectLst/>
              </a:rPr>
              <a:t>继承</a:t>
            </a:r>
            <a:r>
              <a:rPr lang="en-US" altLang="zh-CN" dirty="0">
                <a:effectLst/>
              </a:rPr>
              <a:t>Thread</a:t>
            </a:r>
            <a:r>
              <a:rPr lang="zh-CN" altLang="zh-CN" dirty="0">
                <a:effectLst/>
              </a:rPr>
              <a:t>类创建线程</a:t>
            </a:r>
            <a:endParaRPr lang="zh-CN" altLang="en-US" dirty="0"/>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51815" y="1489710"/>
            <a:ext cx="8229600" cy="4525645"/>
          </a:xfrm>
        </p:spPr>
        <p:txBody>
          <a:bodyPr/>
          <a:lstStyle/>
          <a:p>
            <a:pPr marL="109855" indent="0">
              <a:buNone/>
            </a:pPr>
            <a:r>
              <a:rPr lang="zh-CN" altLang="zh-CN" sz="2800" dirty="0"/>
              <a:t>【例</a:t>
            </a:r>
            <a:r>
              <a:rPr lang="en-US" altLang="zh-CN" sz="2800" dirty="0"/>
              <a:t>11-1</a:t>
            </a:r>
            <a:r>
              <a:rPr lang="zh-CN" altLang="zh-CN" sz="2800" dirty="0"/>
              <a:t>】通过</a:t>
            </a:r>
            <a:r>
              <a:rPr lang="en-US" altLang="zh-CN" sz="2800" dirty="0"/>
              <a:t>Thread</a:t>
            </a:r>
            <a:r>
              <a:rPr lang="zh-CN" altLang="zh-CN" sz="2800" dirty="0"/>
              <a:t>类创建线程。</a:t>
            </a:r>
            <a:endParaRPr lang="zh-CN" altLang="zh-CN" sz="2800"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11.2.1  </a:t>
            </a:r>
            <a:r>
              <a:rPr lang="zh-CN" altLang="zh-CN" dirty="0">
                <a:effectLst/>
              </a:rPr>
              <a:t>继承</a:t>
            </a:r>
            <a:r>
              <a:rPr lang="en-US" altLang="zh-CN" dirty="0">
                <a:effectLst/>
              </a:rPr>
              <a:t>Thread</a:t>
            </a:r>
            <a:r>
              <a:rPr lang="zh-CN" altLang="zh-CN" dirty="0">
                <a:effectLst/>
              </a:rPr>
              <a:t>类创建线程</a:t>
            </a:r>
            <a:endParaRPr lang="zh-CN" altLang="en-US" dirty="0"/>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200"/>
            <a:ext cx="8229600" cy="4525645"/>
          </a:xfrm>
        </p:spPr>
        <p:txBody>
          <a:bodyPr/>
          <a:lstStyle/>
          <a:p>
            <a:r>
              <a:rPr lang="en-US" altLang="zh-CN" dirty="0"/>
              <a:t>Runnable</a:t>
            </a:r>
            <a:r>
              <a:rPr lang="zh-CN" altLang="zh-CN" dirty="0"/>
              <a:t>接口只有一个</a:t>
            </a:r>
            <a:r>
              <a:rPr lang="en-US" altLang="zh-CN" dirty="0"/>
              <a:t>run()</a:t>
            </a:r>
            <a:r>
              <a:rPr lang="zh-CN" altLang="zh-CN" dirty="0"/>
              <a:t>方法。</a:t>
            </a:r>
            <a:endParaRPr lang="zh-CN" altLang="zh-CN" dirty="0"/>
          </a:p>
          <a:p>
            <a:pPr lvl="1"/>
            <a:r>
              <a:rPr lang="zh-CN" altLang="zh-CN" dirty="0"/>
              <a:t>因为</a:t>
            </a:r>
            <a:r>
              <a:rPr lang="en-US" altLang="zh-CN" dirty="0"/>
              <a:t>Runnable</a:t>
            </a:r>
            <a:r>
              <a:rPr lang="zh-CN" altLang="zh-CN" dirty="0"/>
              <a:t>接口和</a:t>
            </a:r>
            <a:r>
              <a:rPr lang="en-US" altLang="zh-CN" dirty="0"/>
              <a:t>Thread</a:t>
            </a:r>
            <a:r>
              <a:rPr lang="zh-CN" altLang="zh-CN" dirty="0"/>
              <a:t>类之间没有继承关系，所以不能直接赋值。</a:t>
            </a:r>
            <a:endParaRPr lang="en-US" altLang="zh-CN" dirty="0"/>
          </a:p>
          <a:p>
            <a:pPr lvl="1"/>
            <a:r>
              <a:rPr lang="zh-CN" altLang="zh-CN" dirty="0"/>
              <a:t>为了使</a:t>
            </a:r>
            <a:r>
              <a:rPr lang="en-US" altLang="zh-CN" dirty="0"/>
              <a:t>run()</a:t>
            </a:r>
            <a:r>
              <a:rPr lang="zh-CN" altLang="zh-CN" dirty="0"/>
              <a:t>方法中的代码在单独的线程中运行，仍需要一个</a:t>
            </a:r>
            <a:r>
              <a:rPr lang="en-US" altLang="zh-CN" dirty="0"/>
              <a:t>Thread</a:t>
            </a:r>
            <a:r>
              <a:rPr lang="zh-CN" altLang="zh-CN" dirty="0"/>
              <a:t>实例，实现对</a:t>
            </a:r>
            <a:r>
              <a:rPr lang="en-US" altLang="zh-CN" dirty="0"/>
              <a:t>Runnable</a:t>
            </a:r>
            <a:r>
              <a:rPr lang="zh-CN" altLang="zh-CN" dirty="0"/>
              <a:t>对象的包装。这样，线程相当于由两部分代码组成：</a:t>
            </a:r>
            <a:r>
              <a:rPr lang="en-US" altLang="zh-CN" dirty="0"/>
              <a:t>Thread</a:t>
            </a:r>
            <a:r>
              <a:rPr lang="zh-CN" altLang="zh-CN" dirty="0"/>
              <a:t>提供线程的支持，</a:t>
            </a:r>
            <a:r>
              <a:rPr lang="en-US" altLang="zh-CN" dirty="0"/>
              <a:t>Runnable</a:t>
            </a:r>
            <a:r>
              <a:rPr lang="zh-CN" altLang="zh-CN" dirty="0"/>
              <a:t>实现类提供线程执行体，即线程任务部分的代码。</a:t>
            </a:r>
            <a:endParaRPr lang="zh-CN" altLang="zh-CN" dirty="0"/>
          </a:p>
          <a:p>
            <a:pPr lvl="1"/>
            <a:r>
              <a:rPr lang="en-US" altLang="zh-CN" dirty="0"/>
              <a:t>Thread(Runnable thread)</a:t>
            </a:r>
            <a:r>
              <a:rPr lang="zh-CN" altLang="zh-CN" dirty="0"/>
              <a:t>构造方法用于包装</a:t>
            </a:r>
            <a:r>
              <a:rPr lang="en-US" altLang="zh-CN" dirty="0"/>
              <a:t>Runnable</a:t>
            </a:r>
            <a:r>
              <a:rPr lang="zh-CN" altLang="zh-CN" dirty="0"/>
              <a:t>实现类对象，并创建线程。</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11.2.2  </a:t>
            </a:r>
            <a:r>
              <a:rPr lang="zh-CN" altLang="zh-CN" dirty="0">
                <a:effectLst/>
              </a:rPr>
              <a:t>实现</a:t>
            </a:r>
            <a:r>
              <a:rPr lang="en-US" altLang="zh-CN" dirty="0">
                <a:effectLst/>
              </a:rPr>
              <a:t>Runnable</a:t>
            </a:r>
            <a:r>
              <a:rPr lang="zh-CN" altLang="zh-CN" dirty="0">
                <a:effectLst/>
              </a:rPr>
              <a:t>接口创建线程</a:t>
            </a:r>
            <a:endParaRPr lang="zh-CN" altLang="en-US" dirty="0"/>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97965"/>
            <a:ext cx="8229600" cy="4525645"/>
          </a:xfrm>
        </p:spPr>
        <p:txBody>
          <a:bodyPr/>
          <a:lstStyle/>
          <a:p>
            <a:pPr marL="109855" indent="0">
              <a:buNone/>
            </a:pPr>
            <a:r>
              <a:rPr lang="zh-CN" altLang="zh-CN" dirty="0"/>
              <a:t>【例</a:t>
            </a:r>
            <a:r>
              <a:rPr lang="en-US" altLang="zh-CN" dirty="0"/>
              <a:t>11-2</a:t>
            </a:r>
            <a:r>
              <a:rPr lang="zh-CN" altLang="zh-CN" dirty="0"/>
              <a:t>】通过</a:t>
            </a:r>
            <a:r>
              <a:rPr lang="en-US" altLang="zh-CN" dirty="0"/>
              <a:t>Runnable</a:t>
            </a:r>
            <a:r>
              <a:rPr lang="zh-CN" altLang="zh-CN" dirty="0"/>
              <a:t>接口创建线程。</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11.2.2  </a:t>
            </a:r>
            <a:r>
              <a:rPr lang="zh-CN" altLang="zh-CN" dirty="0">
                <a:effectLst/>
              </a:rPr>
              <a:t>实现</a:t>
            </a:r>
            <a:r>
              <a:rPr lang="en-US" altLang="zh-CN" dirty="0">
                <a:effectLst/>
              </a:rPr>
              <a:t>Runnable</a:t>
            </a:r>
            <a:r>
              <a:rPr lang="zh-CN" altLang="zh-CN" dirty="0">
                <a:effectLst/>
              </a:rPr>
              <a:t>接口创建线程</a:t>
            </a:r>
            <a:endParaRPr lang="zh-CN" altLang="en-US" dirty="0"/>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81635" y="1489710"/>
            <a:ext cx="8229600" cy="4525645"/>
          </a:xfrm>
        </p:spPr>
        <p:txBody>
          <a:bodyPr/>
          <a:lstStyle/>
          <a:p>
            <a:r>
              <a:rPr lang="zh-CN" altLang="zh-CN" dirty="0"/>
              <a:t>线程由新建、就绪、运行、阻塞、死亡这些状态构成了它的生命周期，呈现了其工作的过程。</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11.3  </a:t>
            </a:r>
            <a:r>
              <a:rPr lang="zh-CN" altLang="zh-CN" dirty="0">
                <a:effectLst/>
              </a:rPr>
              <a:t>线程的状态与生命周期</a:t>
            </a:r>
            <a:endParaRPr lang="zh-CN" altLang="en-US" dirty="0"/>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1470" y="1505585"/>
            <a:ext cx="8229600" cy="4525645"/>
          </a:xfrm>
        </p:spPr>
        <p:txBody>
          <a:bodyPr>
            <a:normAutofit/>
          </a:bodyPr>
          <a:lstStyle/>
          <a:p>
            <a:pPr lvl="1"/>
            <a:r>
              <a:rPr lang="zh-CN" altLang="zh-CN" sz="2400" dirty="0"/>
              <a:t>创建</a:t>
            </a:r>
            <a:r>
              <a:rPr lang="en-US" altLang="zh-CN" sz="2400" dirty="0"/>
              <a:t>Thread</a:t>
            </a:r>
            <a:r>
              <a:rPr lang="zh-CN" altLang="zh-CN" sz="2400" dirty="0"/>
              <a:t>实例</a:t>
            </a:r>
            <a:r>
              <a:rPr lang="zh-CN" altLang="en-US" sz="2400" dirty="0"/>
              <a:t>：</a:t>
            </a:r>
            <a:r>
              <a:rPr lang="zh-CN" altLang="zh-CN" sz="2400" dirty="0"/>
              <a:t>“新建”（</a:t>
            </a:r>
            <a:r>
              <a:rPr lang="en-US" altLang="zh-CN" sz="2400" dirty="0"/>
              <a:t>new</a:t>
            </a:r>
            <a:r>
              <a:rPr lang="zh-CN" altLang="zh-CN" sz="2400" dirty="0"/>
              <a:t>）。</a:t>
            </a:r>
            <a:endParaRPr lang="zh-CN" altLang="zh-CN" sz="2400" dirty="0"/>
          </a:p>
          <a:p>
            <a:pPr lvl="1"/>
            <a:r>
              <a:rPr lang="en-US" altLang="zh-CN" sz="2400" dirty="0"/>
              <a:t>start()</a:t>
            </a:r>
            <a:r>
              <a:rPr lang="zh-CN" altLang="zh-CN" sz="2400" dirty="0"/>
              <a:t>方法启动线程</a:t>
            </a:r>
            <a:r>
              <a:rPr lang="zh-CN" altLang="en-US" sz="2400" dirty="0"/>
              <a:t>：</a:t>
            </a:r>
            <a:r>
              <a:rPr lang="zh-CN" altLang="zh-CN" sz="2400" dirty="0"/>
              <a:t>“就绪”状态（</a:t>
            </a:r>
            <a:r>
              <a:rPr lang="en-US" altLang="zh-CN" sz="2400" dirty="0"/>
              <a:t>runnable</a:t>
            </a:r>
            <a:r>
              <a:rPr lang="zh-CN" altLang="zh-CN" sz="2400" dirty="0"/>
              <a:t>）。</a:t>
            </a:r>
            <a:endParaRPr lang="zh-CN" altLang="en-US" sz="24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11.3.1  </a:t>
            </a:r>
            <a:r>
              <a:rPr lang="zh-CN" altLang="zh-CN" dirty="0">
                <a:effectLst/>
              </a:rPr>
              <a:t>新建和就绪状态</a:t>
            </a:r>
            <a:endParaRPr lang="zh-CN" altLang="zh-CN" dirty="0">
              <a:effectLst/>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506220"/>
            <a:ext cx="8229600" cy="4525645"/>
          </a:xfrm>
        </p:spPr>
        <p:txBody>
          <a:bodyPr>
            <a:normAutofit/>
          </a:bodyPr>
          <a:lstStyle/>
          <a:p>
            <a:pPr lvl="1"/>
            <a:r>
              <a:rPr lang="zh-CN" altLang="zh-CN" sz="2400" dirty="0"/>
              <a:t>处于就绪状态的线程获得了</a:t>
            </a:r>
            <a:r>
              <a:rPr lang="en-US" altLang="zh-CN" sz="2400" dirty="0"/>
              <a:t>CPU</a:t>
            </a:r>
            <a:r>
              <a:rPr lang="zh-CN" altLang="zh-CN" sz="2400" dirty="0"/>
              <a:t>时间片</a:t>
            </a:r>
            <a:r>
              <a:rPr lang="zh-CN" altLang="en-US" sz="2400" dirty="0"/>
              <a:t>：</a:t>
            </a:r>
            <a:r>
              <a:rPr lang="zh-CN" altLang="zh-CN" sz="2400" dirty="0"/>
              <a:t> “运行”状态（</a:t>
            </a:r>
            <a:r>
              <a:rPr lang="en-US" altLang="zh-CN" sz="2400" dirty="0"/>
              <a:t>running</a:t>
            </a:r>
            <a:r>
              <a:rPr lang="zh-CN" altLang="zh-CN" sz="2400" dirty="0"/>
              <a:t>）。</a:t>
            </a:r>
            <a:endParaRPr lang="zh-CN" altLang="zh-CN" sz="2400" dirty="0"/>
          </a:p>
          <a:p>
            <a:pPr lvl="1"/>
            <a:r>
              <a:rPr lang="zh-CN" altLang="zh-CN" sz="2400" dirty="0"/>
              <a:t>操作系统大都采用抢占式的调度策略，即系统给每个可执行的线程一个时间片来处理任务，时间片用完后线程被换下。选择下一个线程时，系统会考虑线程的优先级。</a:t>
            </a:r>
            <a:endParaRPr lang="zh-CN" altLang="en-US" sz="2400" dirty="0"/>
          </a:p>
        </p:txBody>
      </p:sp>
      <p:sp>
        <p:nvSpPr>
          <p:cNvPr id="3" name="标题 2"/>
          <p:cNvSpPr>
            <a:spLocks noGrp="1"/>
          </p:cNvSpPr>
          <p:nvPr>
            <p:ph type="title"/>
          </p:nvPr>
        </p:nvSpPr>
        <p:spPr/>
        <p:txBody>
          <a:bodyPr>
            <a:normAutofit/>
          </a:bodyPr>
          <a:lstStyle/>
          <a:p>
            <a:r>
              <a:rPr lang="en-US" altLang="zh-CN" dirty="0">
                <a:effectLst/>
              </a:rPr>
              <a:t>11.3.2  </a:t>
            </a:r>
            <a:r>
              <a:rPr lang="zh-CN" altLang="zh-CN" dirty="0">
                <a:effectLst/>
              </a:rPr>
              <a:t>运行状态</a:t>
            </a:r>
            <a:endParaRPr lang="zh-CN" altLang="en-US" dirty="0"/>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03225" y="1489710"/>
            <a:ext cx="8229600" cy="4525645"/>
          </a:xfrm>
        </p:spPr>
        <p:txBody>
          <a:bodyPr>
            <a:normAutofit/>
          </a:bodyPr>
          <a:lstStyle/>
          <a:p>
            <a:pPr lvl="1"/>
            <a:r>
              <a:rPr lang="zh-CN" altLang="zh-CN" dirty="0"/>
              <a:t>“阻塞”状态（</a:t>
            </a:r>
            <a:r>
              <a:rPr lang="en-US" altLang="zh-CN" dirty="0"/>
              <a:t>blocked</a:t>
            </a:r>
            <a:r>
              <a:rPr lang="zh-CN" altLang="zh-CN" dirty="0"/>
              <a:t>）是三种状态的组合体：睡眠</a:t>
            </a:r>
            <a:r>
              <a:rPr lang="en-US" altLang="zh-CN" dirty="0"/>
              <a:t>/</a:t>
            </a:r>
            <a:r>
              <a:rPr lang="zh-CN" altLang="zh-CN" dirty="0"/>
              <a:t>资源阻塞</a:t>
            </a:r>
            <a:r>
              <a:rPr lang="en-US" altLang="zh-CN" dirty="0"/>
              <a:t>/</a:t>
            </a:r>
            <a:r>
              <a:rPr lang="zh-CN" altLang="zh-CN" dirty="0"/>
              <a:t>等待。</a:t>
            </a:r>
            <a:endParaRPr lang="en-US" altLang="zh-CN" dirty="0"/>
          </a:p>
          <a:p>
            <a:pPr lvl="1"/>
            <a:endParaRPr lang="en-US" altLang="zh-CN" dirty="0"/>
          </a:p>
          <a:p>
            <a:pPr lvl="1"/>
            <a:r>
              <a:rPr lang="zh-CN" altLang="zh-CN" dirty="0"/>
              <a:t>共同点：线程依然是活的，但当前缺少运行它的条件，即当前是不可运行的，如果发生某个特定的事件，它将返回</a:t>
            </a:r>
            <a:r>
              <a:rPr lang="en-US" altLang="zh-CN" dirty="0"/>
              <a:t>runnable</a:t>
            </a:r>
            <a:r>
              <a:rPr lang="zh-CN" altLang="zh-CN" dirty="0"/>
              <a:t>状态。</a:t>
            </a:r>
            <a:endParaRPr lang="zh-CN" altLang="zh-CN" dirty="0"/>
          </a:p>
          <a:p>
            <a:pPr lvl="1"/>
            <a:endParaRPr lang="zh-CN" altLang="zh-CN" dirty="0"/>
          </a:p>
          <a:p>
            <a:pPr lvl="1"/>
            <a:r>
              <a:rPr lang="zh-CN" altLang="zh-CN" dirty="0"/>
              <a:t>当前正在执行的线程被阻塞之后，其他线程就可以获得执行的机会。被阻塞线程的阻塞解除后返回</a:t>
            </a:r>
            <a:r>
              <a:rPr lang="en-US" altLang="zh-CN" dirty="0"/>
              <a:t>runnable</a:t>
            </a:r>
            <a:r>
              <a:rPr lang="zh-CN" altLang="zh-CN" dirty="0"/>
              <a:t>状态，必须重新等待线程再次被调度。</a:t>
            </a:r>
            <a:endParaRPr lang="zh-CN" altLang="en-US"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11.3.3  </a:t>
            </a:r>
            <a:r>
              <a:rPr lang="zh-CN" altLang="zh-CN" dirty="0">
                <a:effectLst/>
              </a:rPr>
              <a:t>阻塞状态</a:t>
            </a:r>
            <a:endParaRPr lang="zh-CN" altLang="en-US" dirty="0"/>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9710"/>
            <a:ext cx="8229600" cy="4525645"/>
          </a:xfrm>
        </p:spPr>
        <p:txBody>
          <a:bodyPr>
            <a:normAutofit/>
          </a:bodyPr>
          <a:lstStyle/>
          <a:p>
            <a:pPr lvl="1"/>
            <a:r>
              <a:rPr lang="zh-CN" altLang="zh-CN" dirty="0"/>
              <a:t>线程在运行状态时，遇到如下状况将会进入各种阻塞状态。</a:t>
            </a:r>
            <a:endParaRPr lang="zh-CN" altLang="zh-CN" dirty="0"/>
          </a:p>
          <a:p>
            <a:pPr lvl="1"/>
            <a:r>
              <a:rPr lang="zh-CN" altLang="zh-CN" dirty="0"/>
              <a:t>睡眠：线程调用</a:t>
            </a:r>
            <a:r>
              <a:rPr lang="en-US" altLang="zh-CN" dirty="0"/>
              <a:t>sleep()</a:t>
            </a:r>
            <a:r>
              <a:rPr lang="zh-CN" altLang="zh-CN" dirty="0"/>
              <a:t>方法睡眠一段时间。</a:t>
            </a:r>
            <a:endParaRPr lang="zh-CN" altLang="zh-CN" dirty="0"/>
          </a:p>
          <a:p>
            <a:pPr lvl="1"/>
            <a:r>
              <a:rPr lang="zh-CN" altLang="zh-CN" dirty="0"/>
              <a:t>资源阻塞：线程在等待一种资源，例如线程调用了阻塞式的</a:t>
            </a:r>
            <a:r>
              <a:rPr lang="en-US" altLang="zh-CN" dirty="0"/>
              <a:t>I/O</a:t>
            </a:r>
            <a:r>
              <a:rPr lang="zh-CN" altLang="zh-CN" dirty="0"/>
              <a:t>方法（等待输入流等），在该方法返回之前该线程被阻止；线程试图获得一个同步锁，但同步锁正被其他线程持有（</a:t>
            </a:r>
            <a:r>
              <a:rPr lang="en-US" altLang="zh-CN" dirty="0"/>
              <a:t>11.5</a:t>
            </a:r>
            <a:r>
              <a:rPr lang="zh-CN" altLang="zh-CN" dirty="0"/>
              <a:t>节详述）。</a:t>
            </a:r>
            <a:endParaRPr lang="zh-CN" altLang="zh-CN" dirty="0"/>
          </a:p>
          <a:p>
            <a:pPr lvl="1"/>
            <a:r>
              <a:rPr lang="zh-CN" altLang="zh-CN" dirty="0"/>
              <a:t>等待：线程调用</a:t>
            </a:r>
            <a:r>
              <a:rPr lang="en-US" altLang="zh-CN" dirty="0"/>
              <a:t>wait()</a:t>
            </a:r>
            <a:r>
              <a:rPr lang="zh-CN" altLang="zh-CN" dirty="0"/>
              <a:t>方法后等候其他线程的唤醒通知</a:t>
            </a:r>
            <a:r>
              <a:rPr lang="zh-CN" altLang="zh-CN" dirty="0">
                <a:solidFill>
                  <a:srgbClr val="C00000"/>
                </a:solidFill>
              </a:rPr>
              <a:t>（</a:t>
            </a:r>
            <a:r>
              <a:rPr lang="en-US" altLang="zh-CN" dirty="0">
                <a:solidFill>
                  <a:srgbClr val="C00000"/>
                </a:solidFill>
              </a:rPr>
              <a:t>11.6</a:t>
            </a:r>
            <a:r>
              <a:rPr lang="zh-CN" altLang="zh-CN" dirty="0">
                <a:solidFill>
                  <a:srgbClr val="C00000"/>
                </a:solidFill>
              </a:rPr>
              <a:t>节详述）</a:t>
            </a:r>
            <a:r>
              <a:rPr lang="zh-CN" altLang="zh-CN" dirty="0"/>
              <a:t>。</a:t>
            </a:r>
            <a:endParaRPr lang="zh-CN" altLang="en-US" dirty="0"/>
          </a:p>
        </p:txBody>
      </p:sp>
      <p:sp>
        <p:nvSpPr>
          <p:cNvPr id="3" name="标题 2"/>
          <p:cNvSpPr>
            <a:spLocks noGrp="1"/>
          </p:cNvSpPr>
          <p:nvPr>
            <p:ph type="title"/>
          </p:nvPr>
        </p:nvSpPr>
        <p:spPr/>
        <p:txBody>
          <a:bodyPr>
            <a:normAutofit/>
          </a:bodyPr>
          <a:lstStyle/>
          <a:p>
            <a:r>
              <a:rPr lang="en-US" altLang="zh-CN" dirty="0">
                <a:effectLst/>
              </a:rPr>
              <a:t>11.3.3  </a:t>
            </a:r>
            <a:r>
              <a:rPr lang="zh-CN" altLang="zh-CN" dirty="0">
                <a:effectLst/>
              </a:rPr>
              <a:t>阻塞状态</a:t>
            </a:r>
            <a:endParaRPr lang="zh-CN" altLang="en-US" dirty="0"/>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97330"/>
            <a:ext cx="8229600" cy="4525645"/>
          </a:xfrm>
        </p:spPr>
        <p:txBody>
          <a:bodyPr/>
          <a:lstStyle/>
          <a:p>
            <a:pPr lvl="1"/>
            <a:r>
              <a:rPr lang="zh-CN" altLang="zh-CN" dirty="0"/>
              <a:t>线程的</a:t>
            </a:r>
            <a:r>
              <a:rPr lang="en-US" altLang="zh-CN" dirty="0"/>
              <a:t>run()</a:t>
            </a:r>
            <a:r>
              <a:rPr lang="zh-CN" altLang="zh-CN" dirty="0"/>
              <a:t>方法执行完毕，线程正常结束；或者线程执行过程中抛出一个未捕获的异常或错误，线程异常结束。结束后线程处于“死亡”状态（</a:t>
            </a:r>
            <a:r>
              <a:rPr lang="en-US" altLang="zh-CN" dirty="0"/>
              <a:t>dead</a:t>
            </a:r>
            <a:r>
              <a:rPr lang="zh-CN" altLang="zh-CN" dirty="0"/>
              <a:t>）。</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11.3.4  </a:t>
            </a:r>
            <a:r>
              <a:rPr lang="zh-CN" altLang="zh-CN" dirty="0">
                <a:effectLst/>
              </a:rPr>
              <a:t>死亡状态</a:t>
            </a:r>
            <a:endParaRPr lang="zh-CN" altLang="en-US" dirty="0"/>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49070"/>
            <a:ext cx="8229600" cy="4525645"/>
          </a:xfrm>
        </p:spPr>
        <p:txBody>
          <a:bodyPr>
            <a:normAutofit/>
          </a:bodyPr>
          <a:lstStyle/>
          <a:p>
            <a:r>
              <a:rPr lang="zh-CN" altLang="en-US" dirty="0"/>
              <a:t>现代操作系统是多进程的，可以同时运行多个应用程序</a:t>
            </a:r>
            <a:endParaRPr lang="en-US" altLang="zh-CN" dirty="0"/>
          </a:p>
          <a:p>
            <a:r>
              <a:rPr lang="zh-CN" altLang="zh-CN" dirty="0"/>
              <a:t>很多应用程序工作在多线程环境下，发送和接收文件发生在后台（也就是另一个线程中），当有新的对话要发生时，会开启另一个线程……，这样，所有的处理看起来就像是同时进行，用户始终与应用程序的各部分进行着交互。</a:t>
            </a:r>
            <a:endParaRPr lang="zh-CN" altLang="en-US" dirty="0"/>
          </a:p>
        </p:txBody>
      </p:sp>
      <p:sp>
        <p:nvSpPr>
          <p:cNvPr id="3" name="标题 2"/>
          <p:cNvSpPr>
            <a:spLocks noGrp="1"/>
          </p:cNvSpPr>
          <p:nvPr>
            <p:ph type="title"/>
          </p:nvPr>
        </p:nvSpPr>
        <p:spPr>
          <a:xfrm>
            <a:off x="1204913" y="393565"/>
            <a:ext cx="6482886" cy="381635"/>
          </a:xfrm>
        </p:spPr>
        <p:txBody>
          <a:bodyPr/>
          <a:lstStyle/>
          <a:p>
            <a:r>
              <a:rPr lang="zh-CN" altLang="en-US" dirty="0"/>
              <a:t>多进程和多线程</a:t>
            </a:r>
            <a:endParaRPr lang="zh-CN" altLang="en-US" dirty="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20" name="文本框 19"/>
          <p:cNvSpPr txBox="1"/>
          <p:nvPr/>
        </p:nvSpPr>
        <p:spPr>
          <a:xfrm>
            <a:off x="361498" y="910327"/>
            <a:ext cx="8743894" cy="2584450"/>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class</a:t>
            </a:r>
            <a:r>
              <a:rPr lang="en-US" altLang="zh-CN" sz="1800" b="1" dirty="0">
                <a:solidFill>
                  <a:srgbClr val="000000"/>
                </a:solidFill>
                <a:latin typeface="Consolas" panose="020B0609020204030204" pitchFamily="49" charset="0"/>
              </a:rPr>
              <a:t> </a:t>
            </a:r>
            <a:r>
              <a:rPr lang="en-US" altLang="zh-CN" sz="1800" b="1" dirty="0" err="1">
                <a:solidFill>
                  <a:srgbClr val="000000"/>
                </a:solidFill>
                <a:latin typeface="Consolas" panose="020B0609020204030204" pitchFamily="49" charset="0"/>
              </a:rPr>
              <a:t>FirstThread</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extends</a:t>
            </a:r>
            <a:r>
              <a:rPr lang="en-US" altLang="zh-CN" sz="1800" b="1" dirty="0">
                <a:solidFill>
                  <a:srgbClr val="000000"/>
                </a:solidFill>
                <a:latin typeface="Consolas" panose="020B0609020204030204" pitchFamily="49" charset="0"/>
              </a:rPr>
              <a:t> Thread{</a:t>
            </a:r>
            <a:endParaRPr lang="en-US" altLang="zh-CN" sz="1800" b="1" dirty="0">
              <a:solidFill>
                <a:srgbClr val="000000"/>
              </a:solidFill>
              <a:latin typeface="Consolas" panose="020B0609020204030204" pitchFamily="49" charset="0"/>
            </a:endParaRPr>
          </a:p>
          <a:p>
            <a:pPr lvl="1"/>
            <a:r>
              <a:rPr lang="en-US" altLang="zh-CN" dirty="0">
                <a:solidFill>
                  <a:srgbClr val="3F7F5F"/>
                </a:solidFill>
                <a:latin typeface="Consolas" panose="020B0609020204030204" pitchFamily="49" charset="0"/>
              </a:rPr>
              <a:t>//</a:t>
            </a:r>
            <a:r>
              <a:rPr lang="zh-CN" altLang="en-US" dirty="0">
                <a:solidFill>
                  <a:srgbClr val="3F7F5F"/>
                </a:solidFill>
                <a:latin typeface="Consolas" panose="020B0609020204030204" pitchFamily="49" charset="0"/>
              </a:rPr>
              <a:t>重写</a:t>
            </a:r>
            <a:r>
              <a:rPr lang="en-US" altLang="zh-CN" dirty="0">
                <a:solidFill>
                  <a:srgbClr val="3F7F5F"/>
                </a:solidFill>
                <a:latin typeface="Consolas" panose="020B0609020204030204" pitchFamily="49" charset="0"/>
              </a:rPr>
              <a:t>run</a:t>
            </a:r>
            <a:r>
              <a:rPr lang="zh-CN" altLang="en-US" dirty="0">
                <a:solidFill>
                  <a:srgbClr val="3F7F5F"/>
                </a:solidFill>
                <a:latin typeface="Consolas" panose="020B0609020204030204" pitchFamily="49" charset="0"/>
              </a:rPr>
              <a:t>方法</a:t>
            </a:r>
            <a:endParaRPr lang="zh-CN" altLang="en-US" dirty="0">
              <a:solidFill>
                <a:srgbClr val="3F7F5F"/>
              </a:solidFill>
              <a:latin typeface="Consolas" panose="020B0609020204030204" pitchFamily="49" charset="0"/>
            </a:endParaRPr>
          </a:p>
          <a:p>
            <a:pPr lvl="1"/>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void</a:t>
            </a:r>
            <a:r>
              <a:rPr lang="en-US" altLang="zh-CN" b="1" dirty="0">
                <a:solidFill>
                  <a:srgbClr val="000000"/>
                </a:solidFill>
                <a:latin typeface="Consolas" panose="020B0609020204030204" pitchFamily="49" charset="0"/>
              </a:rPr>
              <a:t> </a:t>
            </a:r>
            <a:r>
              <a:rPr lang="en-US" altLang="zh-CN" b="1" dirty="0">
                <a:solidFill>
                  <a:srgbClr val="FF0000"/>
                </a:solidFill>
                <a:latin typeface="Consolas" panose="020B0609020204030204" pitchFamily="49" charset="0"/>
              </a:rPr>
              <a:t>run()</a:t>
            </a:r>
            <a:r>
              <a:rPr lang="en-US" altLang="zh-CN" b="1" dirty="0">
                <a:latin typeface="Consolas" panose="020B0609020204030204" pitchFamily="49" charset="0"/>
              </a:rPr>
              <a:t>{</a:t>
            </a:r>
            <a:endParaRPr lang="en-US" altLang="zh-CN" b="1" dirty="0">
              <a:latin typeface="Consolas" panose="020B0609020204030204" pitchFamily="49" charset="0"/>
            </a:endParaRPr>
          </a:p>
          <a:p>
            <a:pPr lvl="2"/>
            <a:r>
              <a:rPr lang="nn-NO" altLang="zh-CN" b="1" dirty="0">
                <a:solidFill>
                  <a:srgbClr val="7F0055"/>
                </a:solidFill>
                <a:latin typeface="Consolas" panose="020B0609020204030204" pitchFamily="49" charset="0"/>
              </a:rPr>
              <a:t>for</a:t>
            </a:r>
            <a:r>
              <a:rPr lang="nn-NO" altLang="zh-CN" b="1" dirty="0">
                <a:solidFill>
                  <a:srgbClr val="000000"/>
                </a:solidFill>
                <a:latin typeface="Consolas" panose="020B0609020204030204" pitchFamily="49" charset="0"/>
              </a:rPr>
              <a:t>(</a:t>
            </a:r>
            <a:r>
              <a:rPr lang="nn-NO" altLang="zh-CN" b="1" dirty="0">
                <a:solidFill>
                  <a:srgbClr val="7F0055"/>
                </a:solidFill>
                <a:latin typeface="Consolas" panose="020B0609020204030204" pitchFamily="49" charset="0"/>
              </a:rPr>
              <a:t>int</a:t>
            </a:r>
            <a:r>
              <a:rPr lang="nn-NO" altLang="zh-CN" b="1" dirty="0">
                <a:solidFill>
                  <a:srgbClr val="000000"/>
                </a:solidFill>
                <a:latin typeface="Consolas" panose="020B0609020204030204" pitchFamily="49" charset="0"/>
              </a:rPr>
              <a:t> </a:t>
            </a:r>
            <a:r>
              <a:rPr lang="nn-NO" altLang="zh-CN" b="1" dirty="0">
                <a:solidFill>
                  <a:srgbClr val="6A3E3E"/>
                </a:solidFill>
                <a:latin typeface="Consolas" panose="020B0609020204030204" pitchFamily="49" charset="0"/>
              </a:rPr>
              <a:t>i</a:t>
            </a:r>
            <a:r>
              <a:rPr lang="nn-NO" altLang="zh-CN" b="1" dirty="0">
                <a:solidFill>
                  <a:srgbClr val="000000"/>
                </a:solidFill>
                <a:latin typeface="Consolas" panose="020B0609020204030204" pitchFamily="49" charset="0"/>
              </a:rPr>
              <a:t>=0; </a:t>
            </a:r>
            <a:r>
              <a:rPr lang="nn-NO" altLang="zh-CN" b="1" dirty="0">
                <a:solidFill>
                  <a:srgbClr val="6A3E3E"/>
                </a:solidFill>
                <a:latin typeface="Consolas" panose="020B0609020204030204" pitchFamily="49" charset="0"/>
              </a:rPr>
              <a:t>i</a:t>
            </a:r>
            <a:r>
              <a:rPr lang="nn-NO" altLang="zh-CN" b="1" dirty="0">
                <a:solidFill>
                  <a:srgbClr val="000000"/>
                </a:solidFill>
                <a:latin typeface="Consolas" panose="020B0609020204030204" pitchFamily="49" charset="0"/>
              </a:rPr>
              <a:t>&lt;5; </a:t>
            </a:r>
            <a:r>
              <a:rPr lang="nn-NO" altLang="zh-CN" b="1" dirty="0">
                <a:solidFill>
                  <a:srgbClr val="6A3E3E"/>
                </a:solidFill>
                <a:latin typeface="Consolas" panose="020B0609020204030204" pitchFamily="49" charset="0"/>
              </a:rPr>
              <a:t>i</a:t>
            </a:r>
            <a:r>
              <a:rPr lang="nn-NO" altLang="zh-CN" b="1" dirty="0">
                <a:solidFill>
                  <a:srgbClr val="000000"/>
                </a:solidFill>
                <a:latin typeface="Consolas" panose="020B0609020204030204" pitchFamily="49" charset="0"/>
              </a:rPr>
              <a:t>++){</a:t>
            </a:r>
            <a:endParaRPr lang="nn-NO" altLang="zh-CN" b="1" dirty="0">
              <a:solidFill>
                <a:srgbClr val="000000"/>
              </a:solidFill>
              <a:latin typeface="Consolas" panose="020B0609020204030204" pitchFamily="49" charset="0"/>
            </a:endParaRPr>
          </a:p>
          <a:p>
            <a:pPr lvl="3"/>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.println</a:t>
            </a:r>
            <a:r>
              <a:rPr lang="en-US" altLang="zh-CN" b="1" dirty="0">
                <a:solidFill>
                  <a:srgbClr val="000000"/>
                </a:solidFill>
                <a:latin typeface="Consolas" panose="020B0609020204030204" pitchFamily="49" charset="0"/>
              </a:rPr>
              <a:t>(</a:t>
            </a:r>
            <a:r>
              <a:rPr lang="en-US" altLang="zh-CN" b="1" dirty="0" err="1">
                <a:solidFill>
                  <a:srgbClr val="7F0055"/>
                </a:solidFill>
                <a:latin typeface="Consolas" panose="020B0609020204030204" pitchFamily="49" charset="0"/>
              </a:rPr>
              <a:t>this</a:t>
            </a:r>
            <a:r>
              <a:rPr lang="en-US" altLang="zh-CN" b="1" dirty="0" err="1">
                <a:solidFill>
                  <a:srgbClr val="000000"/>
                </a:solidFill>
                <a:latin typeface="Consolas" panose="020B0609020204030204" pitchFamily="49" charset="0"/>
              </a:rPr>
              <a:t>.getName</a:t>
            </a:r>
            <a:r>
              <a:rPr lang="en-US" altLang="zh-CN" b="1" dirty="0">
                <a:solidFill>
                  <a:srgbClr val="000000"/>
                </a:solidFill>
                <a:latin typeface="Consolas" panose="020B0609020204030204" pitchFamily="49" charset="0"/>
              </a:rPr>
              <a:t>()+</a:t>
            </a:r>
            <a:r>
              <a:rPr lang="en-US" altLang="zh-CN" b="1" dirty="0">
                <a:solidFill>
                  <a:srgbClr val="2A00FF"/>
                </a:solidFill>
                <a:latin typeface="Consolas" panose="020B0609020204030204" pitchFamily="49" charset="0"/>
              </a:rPr>
              <a:t>" :  "</a:t>
            </a:r>
            <a:r>
              <a:rPr lang="en-US" altLang="zh-CN" b="1"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char</a:t>
            </a:r>
            <a:r>
              <a:rPr lang="en-US" altLang="zh-CN" b="1" dirty="0">
                <a:solidFill>
                  <a:srgbClr val="000000"/>
                </a:solidFill>
                <a:latin typeface="Consolas" panose="020B0609020204030204" pitchFamily="49" charset="0"/>
              </a:rPr>
              <a:t>)(</a:t>
            </a:r>
            <a:r>
              <a:rPr lang="en-US" altLang="zh-CN" b="1" dirty="0" err="1">
                <a:solidFill>
                  <a:srgbClr val="6A3E3E"/>
                </a:solidFill>
                <a:latin typeface="Consolas" panose="020B0609020204030204" pitchFamily="49" charset="0"/>
              </a:rPr>
              <a:t>i</a:t>
            </a:r>
            <a:r>
              <a:rPr lang="en-US" altLang="zh-CN" b="1" dirty="0">
                <a:solidFill>
                  <a:srgbClr val="000000"/>
                </a:solidFill>
                <a:latin typeface="Consolas" panose="020B0609020204030204" pitchFamily="49" charset="0"/>
              </a:rPr>
              <a:t>+</a:t>
            </a:r>
            <a:r>
              <a:rPr lang="en-US" altLang="zh-CN" b="1" dirty="0">
                <a:solidFill>
                  <a:srgbClr val="2A00FF"/>
                </a:solidFill>
                <a:latin typeface="Consolas" panose="020B0609020204030204" pitchFamily="49" charset="0"/>
              </a:rPr>
              <a:t>'A'</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3"/>
            <a:r>
              <a:rPr lang="en-US" altLang="zh-CN" b="1" dirty="0">
                <a:solidFill>
                  <a:srgbClr val="7F0055"/>
                </a:solidFill>
                <a:latin typeface="Consolas" panose="020B0609020204030204" pitchFamily="49" charset="0"/>
              </a:rPr>
              <a:t>for</a:t>
            </a:r>
            <a:r>
              <a:rPr lang="en-US" altLang="zh-CN" b="1"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=0;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&lt;400000000; </a:t>
            </a:r>
            <a:r>
              <a:rPr lang="en-US" altLang="zh-CN" b="1" dirty="0" err="1">
                <a:solidFill>
                  <a:srgbClr val="6A3E3E"/>
                </a:solidFill>
                <a:latin typeface="Consolas" panose="020B0609020204030204" pitchFamily="49" charset="0"/>
              </a:rPr>
              <a:t>j</a:t>
            </a:r>
            <a:r>
              <a:rPr lang="en-US" altLang="zh-CN" b="1" dirty="0" err="1">
                <a:solidFill>
                  <a:srgbClr val="000000"/>
                </a:solidFill>
                <a:latin typeface="Consolas" panose="020B0609020204030204" pitchFamily="49" charset="0"/>
              </a:rPr>
              <a: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
        <p:nvSpPr>
          <p:cNvPr id="21" name="文本框 20"/>
          <p:cNvSpPr txBox="1"/>
          <p:nvPr/>
        </p:nvSpPr>
        <p:spPr>
          <a:xfrm>
            <a:off x="200053" y="3430245"/>
            <a:ext cx="8743894" cy="2861310"/>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class</a:t>
            </a:r>
            <a:r>
              <a:rPr lang="en-US" altLang="zh-CN" sz="1800" b="1" dirty="0">
                <a:solidFill>
                  <a:srgbClr val="000000"/>
                </a:solidFill>
                <a:latin typeface="Consolas" panose="020B0609020204030204" pitchFamily="49" charset="0"/>
              </a:rPr>
              <a:t> </a:t>
            </a:r>
            <a:r>
              <a:rPr lang="en-US" altLang="zh-CN" sz="1800" b="1" dirty="0" err="1">
                <a:solidFill>
                  <a:srgbClr val="000000"/>
                </a:solidFill>
                <a:latin typeface="Consolas" panose="020B0609020204030204" pitchFamily="49" charset="0"/>
              </a:rPr>
              <a:t>SecondThread</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implements</a:t>
            </a:r>
            <a:r>
              <a:rPr lang="en-US" altLang="zh-CN" sz="1800" b="1" dirty="0">
                <a:solidFill>
                  <a:srgbClr val="000000"/>
                </a:solidFill>
                <a:latin typeface="Consolas" panose="020B0609020204030204" pitchFamily="49" charset="0"/>
              </a:rPr>
              <a:t> Runnable{</a:t>
            </a:r>
            <a:endParaRPr lang="en-US" altLang="zh-CN" sz="1800" b="1" dirty="0">
              <a:solidFill>
                <a:srgbClr val="000000"/>
              </a:solidFill>
              <a:latin typeface="Consolas" panose="020B0609020204030204" pitchFamily="49" charset="0"/>
            </a:endParaRPr>
          </a:p>
          <a:p>
            <a:pPr lvl="1"/>
            <a:r>
              <a:rPr lang="en-US" altLang="zh-CN" dirty="0">
                <a:solidFill>
                  <a:srgbClr val="3F7F5F"/>
                </a:solidFill>
                <a:latin typeface="Consolas" panose="020B0609020204030204" pitchFamily="49" charset="0"/>
              </a:rPr>
              <a:t>//</a:t>
            </a:r>
            <a:r>
              <a:rPr lang="zh-CN" altLang="en-US" dirty="0">
                <a:solidFill>
                  <a:srgbClr val="3F7F5F"/>
                </a:solidFill>
                <a:latin typeface="Consolas" panose="020B0609020204030204" pitchFamily="49" charset="0"/>
              </a:rPr>
              <a:t>重写</a:t>
            </a:r>
            <a:r>
              <a:rPr lang="en-US" altLang="zh-CN" dirty="0">
                <a:solidFill>
                  <a:srgbClr val="3F7F5F"/>
                </a:solidFill>
                <a:latin typeface="Consolas" panose="020B0609020204030204" pitchFamily="49" charset="0"/>
              </a:rPr>
              <a:t>run</a:t>
            </a:r>
            <a:r>
              <a:rPr lang="zh-CN" altLang="en-US" dirty="0">
                <a:solidFill>
                  <a:srgbClr val="3F7F5F"/>
                </a:solidFill>
                <a:latin typeface="Consolas" panose="020B0609020204030204" pitchFamily="49" charset="0"/>
              </a:rPr>
              <a:t>方法</a:t>
            </a:r>
            <a:endParaRPr lang="zh-CN" altLang="en-US" dirty="0">
              <a:solidFill>
                <a:srgbClr val="3F7F5F"/>
              </a:solidFill>
              <a:latin typeface="Consolas" panose="020B0609020204030204" pitchFamily="49" charset="0"/>
            </a:endParaRPr>
          </a:p>
          <a:p>
            <a:pPr lvl="1"/>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void</a:t>
            </a:r>
            <a:r>
              <a:rPr lang="en-US" altLang="zh-CN" b="1" dirty="0">
                <a:solidFill>
                  <a:srgbClr val="000000"/>
                </a:solidFill>
                <a:latin typeface="Consolas" panose="020B0609020204030204" pitchFamily="49" charset="0"/>
              </a:rPr>
              <a:t> </a:t>
            </a:r>
            <a:r>
              <a:rPr lang="en-US" altLang="zh-CN" b="1" dirty="0">
                <a:solidFill>
                  <a:srgbClr val="FF0000"/>
                </a:solidFill>
                <a:latin typeface="Consolas" panose="020B0609020204030204" pitchFamily="49" charset="0"/>
              </a:rPr>
              <a:t>run()</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b="1" dirty="0">
                <a:solidFill>
                  <a:srgbClr val="7F0055"/>
                </a:solidFill>
                <a:latin typeface="Consolas" panose="020B0609020204030204" pitchFamily="49" charset="0"/>
              </a:rPr>
              <a:t>for</a:t>
            </a:r>
            <a:r>
              <a:rPr lang="en-US" altLang="zh-CN" b="1"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=0; </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&lt;5; </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3"/>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.println</a:t>
            </a:r>
            <a:r>
              <a:rPr lang="en-US" altLang="zh-CN" b="1" dirty="0">
                <a:solidFill>
                  <a:srgbClr val="000000"/>
                </a:solidFill>
                <a:latin typeface="Consolas" panose="020B0609020204030204" pitchFamily="49" charset="0"/>
              </a:rPr>
              <a:t>(</a:t>
            </a:r>
            <a:r>
              <a:rPr lang="en-US" altLang="zh-CN" b="1" dirty="0" err="1">
                <a:solidFill>
                  <a:srgbClr val="000000"/>
                </a:solidFill>
                <a:latin typeface="Consolas" panose="020B0609020204030204" pitchFamily="49" charset="0"/>
              </a:rPr>
              <a:t>Thread.currentThread</a:t>
            </a:r>
            <a:r>
              <a:rPr lang="en-US" altLang="zh-CN" b="1" dirty="0">
                <a:solidFill>
                  <a:srgbClr val="000000"/>
                </a:solidFill>
                <a:latin typeface="Consolas" panose="020B0609020204030204" pitchFamily="49" charset="0"/>
              </a:rPr>
              <a:t>().</a:t>
            </a:r>
            <a:r>
              <a:rPr lang="en-US" altLang="zh-CN" b="1" dirty="0" err="1">
                <a:solidFill>
                  <a:srgbClr val="000000"/>
                </a:solidFill>
                <a:latin typeface="Consolas" panose="020B0609020204030204" pitchFamily="49" charset="0"/>
              </a:rPr>
              <a:t>getName</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3"/>
            <a:r>
              <a:rPr lang="en-US" altLang="zh-CN" dirty="0">
                <a:solidFill>
                  <a:srgbClr val="000000"/>
                </a:solidFill>
                <a:latin typeface="Consolas" panose="020B0609020204030204" pitchFamily="49" charset="0"/>
              </a:rPr>
              <a:t>+</a:t>
            </a:r>
            <a:r>
              <a:rPr lang="en-US" altLang="zh-CN" dirty="0">
                <a:solidFill>
                  <a:srgbClr val="2A00FF"/>
                </a:solidFill>
                <a:latin typeface="Consolas" panose="020B0609020204030204" pitchFamily="49" charset="0"/>
              </a:rPr>
              <a:t>" :  "</a:t>
            </a:r>
            <a:r>
              <a:rPr lang="en-US" altLang="zh-CN"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char</a:t>
            </a:r>
            <a:r>
              <a:rPr lang="en-US" altLang="zh-CN" b="1" dirty="0">
                <a:solidFill>
                  <a:srgbClr val="000000"/>
                </a:solidFill>
                <a:latin typeface="Consolas" panose="020B0609020204030204" pitchFamily="49" charset="0"/>
              </a:rPr>
              <a:t>)(</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a:t>
            </a:r>
            <a:r>
              <a:rPr lang="en-US" altLang="zh-CN" b="1" dirty="0">
                <a:solidFill>
                  <a:srgbClr val="2A00FF"/>
                </a:solidFill>
                <a:latin typeface="Consolas" panose="020B0609020204030204" pitchFamily="49" charset="0"/>
              </a:rPr>
              <a:t>'A'</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3"/>
            <a:r>
              <a:rPr lang="en-US" altLang="zh-CN" b="1" dirty="0">
                <a:solidFill>
                  <a:srgbClr val="7F0055"/>
                </a:solidFill>
                <a:latin typeface="Consolas" panose="020B0609020204030204" pitchFamily="49" charset="0"/>
              </a:rPr>
              <a:t>for</a:t>
            </a:r>
            <a:r>
              <a:rPr lang="en-US" altLang="zh-CN" b="1"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=0;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&lt;400000000; </a:t>
            </a:r>
            <a:r>
              <a:rPr lang="en-US" altLang="zh-CN" b="1" dirty="0" err="1">
                <a:solidFill>
                  <a:srgbClr val="6A3E3E"/>
                </a:solidFill>
                <a:latin typeface="Consolas" panose="020B0609020204030204" pitchFamily="49" charset="0"/>
              </a:rPr>
              <a:t>j</a:t>
            </a:r>
            <a:r>
              <a:rPr lang="en-US" altLang="zh-CN" b="1" dirty="0" err="1">
                <a:solidFill>
                  <a:srgbClr val="000000"/>
                </a:solidFill>
                <a:latin typeface="Consolas" panose="020B0609020204030204" pitchFamily="49" charset="0"/>
              </a:rPr>
              <a:t>++</a:t>
            </a:r>
            <a:r>
              <a:rPr lang="en-US" altLang="zh-CN" b="1"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4" name="圆角矩形 16"/>
          <p:cNvSpPr/>
          <p:nvPr/>
        </p:nvSpPr>
        <p:spPr>
          <a:xfrm>
            <a:off x="441620" y="2924944"/>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new</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5" name="圆角矩形 17"/>
          <p:cNvSpPr/>
          <p:nvPr/>
        </p:nvSpPr>
        <p:spPr>
          <a:xfrm>
            <a:off x="2097804" y="2908371"/>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runnable</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9" name="直接箭头连接符 8"/>
          <p:cNvCxnSpPr>
            <a:stCxn id="4" idx="3"/>
            <a:endCxn id="5" idx="1"/>
          </p:cNvCxnSpPr>
          <p:nvPr/>
        </p:nvCxnSpPr>
        <p:spPr>
          <a:xfrm flipV="1">
            <a:off x="1233708" y="3088391"/>
            <a:ext cx="864096" cy="16573"/>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0" name="TextBox 25"/>
          <p:cNvSpPr txBox="1"/>
          <p:nvPr/>
        </p:nvSpPr>
        <p:spPr>
          <a:xfrm>
            <a:off x="1305716" y="2780928"/>
            <a:ext cx="936104" cy="36830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start()</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3430096" y="2398896"/>
            <a:ext cx="5364088" cy="2306955"/>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static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void</a:t>
            </a:r>
            <a:r>
              <a:rPr lang="en-US" altLang="zh-CN" sz="1800" b="1" dirty="0">
                <a:solidFill>
                  <a:srgbClr val="000000"/>
                </a:solidFill>
                <a:latin typeface="Consolas" panose="020B0609020204030204" pitchFamily="49" charset="0"/>
              </a:rPr>
              <a:t> main(String[] </a:t>
            </a:r>
            <a:r>
              <a:rPr lang="en-US" altLang="zh-CN" sz="1800" b="1" dirty="0" err="1">
                <a:solidFill>
                  <a:srgbClr val="6A3E3E"/>
                </a:solidFill>
                <a:latin typeface="Consolas" panose="020B0609020204030204" pitchFamily="49" charset="0"/>
              </a:rPr>
              <a:t>args</a:t>
            </a:r>
            <a:r>
              <a:rPr lang="en-US" altLang="zh-CN" sz="1800" b="1" dirty="0">
                <a:solidFill>
                  <a:srgbClr val="000000"/>
                </a:solidFill>
                <a:latin typeface="Consolas" panose="020B0609020204030204" pitchFamily="49" charset="0"/>
              </a:rPr>
              <a:t>) {</a:t>
            </a:r>
            <a:endParaRPr lang="en-US" altLang="zh-CN" sz="1800"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FirstThread</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Runnable </a:t>
            </a:r>
            <a:r>
              <a:rPr lang="en-US" altLang="zh-CN" dirty="0">
                <a:solidFill>
                  <a:srgbClr val="6A3E3E"/>
                </a:solidFill>
                <a:latin typeface="Consolas" panose="020B0609020204030204" pitchFamily="49" charset="0"/>
              </a:rPr>
              <a:t>target</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SecondThread</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4" name="圆角矩形 16"/>
          <p:cNvSpPr/>
          <p:nvPr/>
        </p:nvSpPr>
        <p:spPr>
          <a:xfrm>
            <a:off x="441620" y="2924944"/>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new</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圆角矩形 17"/>
          <p:cNvSpPr/>
          <p:nvPr/>
        </p:nvSpPr>
        <p:spPr>
          <a:xfrm>
            <a:off x="2097804" y="2908371"/>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runnable</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9" name="直接箭头连接符 8"/>
          <p:cNvCxnSpPr>
            <a:stCxn id="4" idx="3"/>
            <a:endCxn id="5" idx="1"/>
          </p:cNvCxnSpPr>
          <p:nvPr/>
        </p:nvCxnSpPr>
        <p:spPr>
          <a:xfrm flipV="1">
            <a:off x="1233708" y="3088391"/>
            <a:ext cx="864096" cy="16573"/>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0" name="TextBox 25"/>
          <p:cNvSpPr txBox="1"/>
          <p:nvPr/>
        </p:nvSpPr>
        <p:spPr>
          <a:xfrm>
            <a:off x="1305716" y="2780928"/>
            <a:ext cx="936104" cy="368300"/>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start()</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19" name="文本框 18"/>
          <p:cNvSpPr txBox="1"/>
          <p:nvPr/>
        </p:nvSpPr>
        <p:spPr>
          <a:xfrm>
            <a:off x="3496136" y="2366511"/>
            <a:ext cx="5364088" cy="2306955"/>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static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void</a:t>
            </a:r>
            <a:r>
              <a:rPr lang="en-US" altLang="zh-CN" sz="1800" b="1" dirty="0">
                <a:solidFill>
                  <a:srgbClr val="000000"/>
                </a:solidFill>
                <a:latin typeface="Consolas" panose="020B0609020204030204" pitchFamily="49" charset="0"/>
              </a:rPr>
              <a:t> main(String[] </a:t>
            </a:r>
            <a:r>
              <a:rPr lang="en-US" altLang="zh-CN" sz="1800" b="1" dirty="0" err="1">
                <a:solidFill>
                  <a:srgbClr val="6A3E3E"/>
                </a:solidFill>
                <a:latin typeface="Consolas" panose="020B0609020204030204" pitchFamily="49" charset="0"/>
              </a:rPr>
              <a:t>args</a:t>
            </a:r>
            <a:r>
              <a:rPr lang="en-US" altLang="zh-CN" sz="1800" b="1" dirty="0">
                <a:solidFill>
                  <a:srgbClr val="000000"/>
                </a:solidFill>
                <a:latin typeface="Consolas" panose="020B0609020204030204" pitchFamily="49" charset="0"/>
              </a:rPr>
              <a:t>) {</a:t>
            </a:r>
            <a:endParaRPr lang="en-US" altLang="zh-CN" sz="1800"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FirstThread</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b="1" dirty="0">
                <a:solidFill>
                  <a:srgbClr val="6A3E3E"/>
                </a:solidFill>
                <a:latin typeface="Consolas" panose="020B0609020204030204" pitchFamily="49" charset="0"/>
              </a:rPr>
              <a:t>t1</a:t>
            </a:r>
            <a:r>
              <a:rPr lang="en-US" altLang="zh-CN" b="1" dirty="0">
                <a:solidFill>
                  <a:srgbClr val="000000"/>
                </a:solidFill>
                <a:latin typeface="Consolas" panose="020B0609020204030204" pitchFamily="49" charset="0"/>
              </a:rPr>
              <a:t>.start();</a:t>
            </a:r>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Runnable </a:t>
            </a:r>
            <a:r>
              <a:rPr lang="en-US" altLang="zh-CN" dirty="0">
                <a:solidFill>
                  <a:srgbClr val="6A3E3E"/>
                </a:solidFill>
                <a:latin typeface="Consolas" panose="020B0609020204030204" pitchFamily="49" charset="0"/>
              </a:rPr>
              <a:t>target</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SecondThread</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b="1" dirty="0">
                <a:solidFill>
                  <a:srgbClr val="6A3E3E"/>
                </a:solidFill>
                <a:latin typeface="Consolas" panose="020B0609020204030204" pitchFamily="49" charset="0"/>
              </a:rPr>
              <a:t>t2</a:t>
            </a:r>
            <a:r>
              <a:rPr lang="en-US" altLang="zh-CN" b="1" dirty="0">
                <a:solidFill>
                  <a:srgbClr val="000000"/>
                </a:solidFill>
                <a:latin typeface="Consolas" panose="020B0609020204030204" pitchFamily="49" charset="0"/>
              </a:rPr>
              <a:t>.start();</a:t>
            </a:r>
            <a:endParaRPr lang="en-US" altLang="zh-CN" b="1"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4" name="圆角矩形 16"/>
          <p:cNvSpPr/>
          <p:nvPr/>
        </p:nvSpPr>
        <p:spPr>
          <a:xfrm>
            <a:off x="728640" y="2063884"/>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new</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5" name="圆角矩形 17"/>
          <p:cNvSpPr/>
          <p:nvPr/>
        </p:nvSpPr>
        <p:spPr>
          <a:xfrm>
            <a:off x="2384824" y="2047311"/>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runnable</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6" name="圆角矩形 19"/>
          <p:cNvSpPr/>
          <p:nvPr/>
        </p:nvSpPr>
        <p:spPr>
          <a:xfrm>
            <a:off x="5193136" y="2063884"/>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latin typeface="Times New Roman" panose="02020603050405020304" pitchFamily="18" charset="0"/>
                <a:cs typeface="Times New Roman" panose="02020603050405020304" pitchFamily="18" charset="0"/>
              </a:rPr>
              <a:t>running</a:t>
            </a:r>
            <a:endParaRPr lang="zh-CN" altLang="en-US" b="1" dirty="0">
              <a:solidFill>
                <a:srgbClr val="FF0000"/>
              </a:solidFill>
              <a:latin typeface="Times New Roman" panose="02020603050405020304" pitchFamily="18" charset="0"/>
              <a:cs typeface="Times New Roman" panose="02020603050405020304" pitchFamily="18" charset="0"/>
            </a:endParaRPr>
          </a:p>
        </p:txBody>
      </p:sp>
      <p:cxnSp>
        <p:nvCxnSpPr>
          <p:cNvPr id="9" name="直接箭头连接符 8"/>
          <p:cNvCxnSpPr>
            <a:stCxn id="4" idx="3"/>
            <a:endCxn id="5" idx="1"/>
          </p:cNvCxnSpPr>
          <p:nvPr/>
        </p:nvCxnSpPr>
        <p:spPr>
          <a:xfrm flipV="1">
            <a:off x="1448338" y="2227394"/>
            <a:ext cx="864870" cy="1651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0" name="TextBox 25"/>
          <p:cNvSpPr txBox="1"/>
          <p:nvPr/>
        </p:nvSpPr>
        <p:spPr>
          <a:xfrm>
            <a:off x="1592736" y="1919868"/>
            <a:ext cx="936104" cy="36830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start()</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p:cNvCxnSpPr/>
          <p:nvPr/>
        </p:nvCxnSpPr>
        <p:spPr>
          <a:xfrm>
            <a:off x="3536952" y="2234972"/>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2" name="TextBox 29"/>
          <p:cNvSpPr txBox="1"/>
          <p:nvPr/>
        </p:nvSpPr>
        <p:spPr>
          <a:xfrm>
            <a:off x="3536952" y="1847860"/>
            <a:ext cx="1656184" cy="337185"/>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获得</a:t>
            </a:r>
            <a:r>
              <a:rPr lang="en-US" altLang="zh-CN" sz="1600" dirty="0">
                <a:latin typeface="Times New Roman" panose="02020603050405020304" pitchFamily="18" charset="0"/>
                <a:cs typeface="Times New Roman" panose="02020603050405020304" pitchFamily="18" charset="0"/>
              </a:rPr>
              <a:t>CPU</a:t>
            </a:r>
            <a:r>
              <a:rPr lang="zh-CN" altLang="en-US" sz="1600" dirty="0">
                <a:latin typeface="Times New Roman" panose="02020603050405020304" pitchFamily="18" charset="0"/>
                <a:cs typeface="Times New Roman" panose="02020603050405020304" pitchFamily="18" charset="0"/>
              </a:rPr>
              <a:t>时间片</a:t>
            </a:r>
            <a:endParaRPr lang="zh-CN" altLang="en-US" sz="1600" dirty="0">
              <a:latin typeface="Times New Roman" panose="02020603050405020304" pitchFamily="18" charset="0"/>
              <a:cs typeface="Times New Roman" panose="02020603050405020304" pitchFamily="18" charset="0"/>
            </a:endParaRPr>
          </a:p>
        </p:txBody>
      </p:sp>
      <p:cxnSp>
        <p:nvCxnSpPr>
          <p:cNvPr id="13" name="直接箭头连接符 12"/>
          <p:cNvCxnSpPr/>
          <p:nvPr/>
        </p:nvCxnSpPr>
        <p:spPr>
          <a:xfrm flipH="1">
            <a:off x="3536952" y="2162972"/>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4" name="TextBox 31"/>
          <p:cNvSpPr txBox="1"/>
          <p:nvPr/>
        </p:nvSpPr>
        <p:spPr>
          <a:xfrm>
            <a:off x="3536952" y="2264420"/>
            <a:ext cx="1656184" cy="337185"/>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时间片用完</a:t>
            </a:r>
            <a:endParaRPr lang="zh-CN" altLang="en-US" sz="1600"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610548" y="3114976"/>
            <a:ext cx="7988033" cy="2322830"/>
          </a:xfrm>
          <a:prstGeom prst="rect">
            <a:avLst/>
          </a:prstGeom>
          <a:solidFill>
            <a:schemeClr val="bg1"/>
          </a:solidFill>
        </p:spPr>
        <p:txBody>
          <a:bodyPr wrap="square">
            <a:spAutoFit/>
          </a:bodyPr>
          <a:lstStyle/>
          <a:p>
            <a:pPr marL="342900" indent="-342900" algn="l">
              <a:spcBef>
                <a:spcPts val="300"/>
              </a:spcBef>
              <a:buFont typeface="Arial" panose="020B0604020202020204" pitchFamily="34" charset="0"/>
              <a:buChar char="•"/>
            </a:pPr>
            <a:r>
              <a:rPr lang="zh-CN"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如果处于就绪状态的线程获得了</a:t>
            </a:r>
            <a:r>
              <a:rPr lang="en-US" altLang="zh-CN" sz="2000" kern="0" dirty="0">
                <a:effectLst/>
                <a:latin typeface="微软雅黑" panose="020B0503020204020204" pitchFamily="34" charset="-122"/>
                <a:ea typeface="微软雅黑" panose="020B0503020204020204" pitchFamily="34" charset="-122"/>
              </a:rPr>
              <a:t>CPU</a:t>
            </a:r>
            <a:r>
              <a:rPr lang="zh-CN"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时间片，就开始执行</a:t>
            </a:r>
            <a:r>
              <a:rPr lang="en-US" altLang="zh-CN" sz="2000" kern="0" dirty="0">
                <a:effectLst/>
                <a:latin typeface="微软雅黑" panose="020B0503020204020204" pitchFamily="34" charset="-122"/>
                <a:ea typeface="微软雅黑" panose="020B0503020204020204" pitchFamily="34" charset="-122"/>
              </a:rPr>
              <a:t>run()</a:t>
            </a:r>
            <a:r>
              <a:rPr lang="zh-CN"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方法中的线程执行体，线程进入“运行”状态</a:t>
            </a:r>
            <a:r>
              <a:rPr lang="zh-CN" alt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Bef>
                <a:spcPts val="300"/>
              </a:spcBef>
              <a:buFont typeface="Arial" panose="020B0604020202020204" pitchFamily="34" charset="0"/>
              <a:buChar char="•"/>
            </a:pP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除非线程</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执行体特别短，在一个</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时间片内就可以执行完毕，否则在运行过程中它将会被中断，以使其他的线程获得执行的机会。线程因失去时间片而中断时返回就绪状态。</a:t>
            </a:r>
            <a:endPar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spcBef>
                <a:spcPts val="300"/>
              </a:spcBef>
              <a:buFont typeface="Arial" panose="020B0604020202020204" pitchFamily="34" charset="0"/>
              <a:buChar char="•"/>
            </a:pP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running</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状态的线程可以调用</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yield()</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方法主动放弃执行，从</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running</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转入</a:t>
            </a:r>
            <a:r>
              <a:rPr lang="en-US" altLang="zh-CN" sz="2000" kern="0" dirty="0">
                <a:latin typeface="微软雅黑" panose="020B0503020204020204" pitchFamily="34" charset="-122"/>
                <a:ea typeface="微软雅黑" panose="020B0503020204020204" pitchFamily="34" charset="-122"/>
                <a:cs typeface="Times New Roman" panose="02020603050405020304" pitchFamily="18" charset="0"/>
              </a:rPr>
              <a:t>runnable</a:t>
            </a:r>
            <a:r>
              <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p:cNvSpPr txBox="1"/>
          <p:nvPr/>
        </p:nvSpPr>
        <p:spPr>
          <a:xfrm>
            <a:off x="2076151" y="2501266"/>
            <a:ext cx="4577786" cy="368300"/>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yield()</a:t>
            </a:r>
            <a:r>
              <a:rPr lang="zh-CN" altLang="en-US" sz="1800" dirty="0">
                <a:latin typeface="Times New Roman" panose="02020603050405020304" pitchFamily="18" charset="0"/>
                <a:cs typeface="Times New Roman" panose="02020603050405020304" pitchFamily="18" charset="0"/>
              </a:rPr>
              <a:t>放弃运行</a:t>
            </a:r>
            <a:endParaRPr lang="zh-CN" altLang="en-US" sz="1800" dirty="0">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4" name="圆角矩形 16"/>
          <p:cNvSpPr/>
          <p:nvPr/>
        </p:nvSpPr>
        <p:spPr>
          <a:xfrm>
            <a:off x="728640" y="2853189"/>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new</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5" name="圆角矩形 17"/>
          <p:cNvSpPr/>
          <p:nvPr/>
        </p:nvSpPr>
        <p:spPr>
          <a:xfrm>
            <a:off x="2384824" y="2836616"/>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runnable</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6" name="圆角矩形 19"/>
          <p:cNvSpPr/>
          <p:nvPr/>
        </p:nvSpPr>
        <p:spPr>
          <a:xfrm>
            <a:off x="5193136" y="2853189"/>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running</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8" name="圆角矩形 23"/>
          <p:cNvSpPr/>
          <p:nvPr/>
        </p:nvSpPr>
        <p:spPr>
          <a:xfrm>
            <a:off x="3788980" y="1708990"/>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blocked</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9" name="直接箭头连接符 8"/>
          <p:cNvCxnSpPr>
            <a:stCxn id="4" idx="3"/>
            <a:endCxn id="5" idx="1"/>
          </p:cNvCxnSpPr>
          <p:nvPr/>
        </p:nvCxnSpPr>
        <p:spPr>
          <a:xfrm flipV="1">
            <a:off x="1591848" y="3016699"/>
            <a:ext cx="864870" cy="1651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0" name="TextBox 25"/>
          <p:cNvSpPr txBox="1"/>
          <p:nvPr/>
        </p:nvSpPr>
        <p:spPr>
          <a:xfrm>
            <a:off x="1592736" y="2709173"/>
            <a:ext cx="936104" cy="36830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start()</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p:cNvCxnSpPr/>
          <p:nvPr/>
        </p:nvCxnSpPr>
        <p:spPr>
          <a:xfrm>
            <a:off x="3536952" y="3024277"/>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2" name="TextBox 29"/>
          <p:cNvSpPr txBox="1"/>
          <p:nvPr/>
        </p:nvSpPr>
        <p:spPr>
          <a:xfrm>
            <a:off x="3536952" y="2637165"/>
            <a:ext cx="1656184" cy="337185"/>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获得</a:t>
            </a:r>
            <a:r>
              <a:rPr lang="en-US" altLang="zh-CN" sz="1600" dirty="0">
                <a:latin typeface="Times New Roman" panose="02020603050405020304" pitchFamily="18" charset="0"/>
                <a:cs typeface="Times New Roman" panose="02020603050405020304" pitchFamily="18" charset="0"/>
              </a:rPr>
              <a:t>CPU</a:t>
            </a:r>
            <a:r>
              <a:rPr lang="zh-CN" altLang="en-US" sz="1600" dirty="0">
                <a:latin typeface="Times New Roman" panose="02020603050405020304" pitchFamily="18" charset="0"/>
                <a:cs typeface="Times New Roman" panose="02020603050405020304" pitchFamily="18" charset="0"/>
              </a:rPr>
              <a:t>时间片</a:t>
            </a:r>
            <a:endParaRPr lang="zh-CN" altLang="en-US" sz="1600" dirty="0">
              <a:latin typeface="Times New Roman" panose="02020603050405020304" pitchFamily="18" charset="0"/>
              <a:cs typeface="Times New Roman" panose="02020603050405020304" pitchFamily="18" charset="0"/>
            </a:endParaRPr>
          </a:p>
        </p:txBody>
      </p:sp>
      <p:cxnSp>
        <p:nvCxnSpPr>
          <p:cNvPr id="13" name="直接箭头连接符 12"/>
          <p:cNvCxnSpPr/>
          <p:nvPr/>
        </p:nvCxnSpPr>
        <p:spPr>
          <a:xfrm flipH="1">
            <a:off x="3536952" y="2952277"/>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4" name="TextBox 31"/>
          <p:cNvSpPr txBox="1"/>
          <p:nvPr/>
        </p:nvSpPr>
        <p:spPr>
          <a:xfrm>
            <a:off x="3536952" y="2988494"/>
            <a:ext cx="1656184" cy="583565"/>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时间片用完</a:t>
            </a:r>
            <a:r>
              <a:rPr lang="en-US" altLang="zh-CN" sz="1600" dirty="0">
                <a:latin typeface="Times New Roman" panose="02020603050405020304" pitchFamily="18" charset="0"/>
                <a:cs typeface="Times New Roman" panose="02020603050405020304" pitchFamily="18" charset="0"/>
              </a:rPr>
              <a:t>yield()</a:t>
            </a:r>
            <a:r>
              <a:rPr lang="zh-CN" altLang="en-US" sz="1600" dirty="0">
                <a:latin typeface="Times New Roman" panose="02020603050405020304" pitchFamily="18" charset="0"/>
                <a:cs typeface="Times New Roman" panose="02020603050405020304" pitchFamily="18" charset="0"/>
              </a:rPr>
              <a:t>放弃运行</a:t>
            </a:r>
            <a:endParaRPr lang="zh-CN" altLang="en-US" sz="1600" dirty="0">
              <a:latin typeface="Times New Roman" panose="02020603050405020304" pitchFamily="18" charset="0"/>
              <a:cs typeface="Times New Roman" panose="02020603050405020304" pitchFamily="18" charset="0"/>
            </a:endParaRPr>
          </a:p>
        </p:txBody>
      </p:sp>
      <p:cxnSp>
        <p:nvCxnSpPr>
          <p:cNvPr id="17" name="直接箭头连接符 16"/>
          <p:cNvCxnSpPr>
            <a:stCxn id="6" idx="0"/>
            <a:endCxn id="8" idx="3"/>
          </p:cNvCxnSpPr>
          <p:nvPr/>
        </p:nvCxnSpPr>
        <p:spPr>
          <a:xfrm flipH="1" flipV="1">
            <a:off x="5012915" y="1889259"/>
            <a:ext cx="828040" cy="96393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8" idx="1"/>
            <a:endCxn id="5" idx="0"/>
          </p:cNvCxnSpPr>
          <p:nvPr/>
        </p:nvCxnSpPr>
        <p:spPr>
          <a:xfrm flipH="1">
            <a:off x="3032695" y="1889010"/>
            <a:ext cx="828040" cy="94742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610548" y="3904281"/>
            <a:ext cx="7988033" cy="1322070"/>
          </a:xfrm>
          <a:prstGeom prst="rect">
            <a:avLst/>
          </a:prstGeom>
          <a:solidFill>
            <a:schemeClr val="bg1"/>
          </a:solidFill>
        </p:spPr>
        <p:txBody>
          <a:bodyPr wrap="square">
            <a:spAutoFit/>
          </a:bodyPr>
          <a:lstStyle>
            <a:defPPr>
              <a:defRPr lang="zh-CN"/>
            </a:defPPr>
            <a:lvl1pPr marL="342900" indent="-342900">
              <a:spcBef>
                <a:spcPts val="300"/>
              </a:spcBef>
              <a:buFont typeface="Arial" panose="020B0604020202020204" pitchFamily="34" charset="0"/>
              <a:buChar char="•"/>
              <a:defRPr sz="2000" kern="0">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zh-CN" dirty="0"/>
              <a:t>“阻塞”状态是三种状态的组合体：睡眠</a:t>
            </a:r>
            <a:r>
              <a:rPr lang="en-US" altLang="zh-CN" dirty="0"/>
              <a:t>/</a:t>
            </a:r>
            <a:r>
              <a:rPr lang="zh-CN" altLang="zh-CN" dirty="0"/>
              <a:t>资源阻塞</a:t>
            </a:r>
            <a:r>
              <a:rPr lang="en-US" altLang="zh-CN" dirty="0"/>
              <a:t>/</a:t>
            </a:r>
            <a:r>
              <a:rPr lang="zh-CN" altLang="zh-CN" dirty="0"/>
              <a:t>等待。这三种状态有一个共同点：线程依然是活的，但当前缺少运行它的条件，即当前是不可运行的，如果发生某个特定的事件，它将返回</a:t>
            </a:r>
            <a:r>
              <a:rPr lang="zh-CN" altLang="zh-CN" sz="2000" kern="0" dirty="0">
                <a:latin typeface="微软雅黑" panose="020B0503020204020204" pitchFamily="34" charset="-122"/>
                <a:ea typeface="微软雅黑" panose="020B0503020204020204" pitchFamily="34" charset="-122"/>
                <a:cs typeface="Times New Roman" panose="02020603050405020304" pitchFamily="18" charset="0"/>
              </a:rPr>
              <a:t>就绪状态</a:t>
            </a:r>
            <a:r>
              <a:rPr lang="zh-CN" altLang="en-US" dirty="0"/>
              <a:t>。</a:t>
            </a:r>
            <a:endParaRPr lang="zh-CN" altLang="zh-CN" dirty="0"/>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zh-CN" altLang="zh-CN" dirty="0">
                <a:effectLst/>
              </a:rPr>
              <a:t>线程状态转换图</a:t>
            </a:r>
            <a:endParaRPr lang="zh-CN" altLang="en-US" dirty="0">
              <a:effectLst/>
            </a:endParaRPr>
          </a:p>
        </p:txBody>
      </p:sp>
      <p:sp>
        <p:nvSpPr>
          <p:cNvPr id="4" name="圆角矩形 16"/>
          <p:cNvSpPr/>
          <p:nvPr/>
        </p:nvSpPr>
        <p:spPr>
          <a:xfrm>
            <a:off x="441620" y="2924944"/>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new</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5" name="圆角矩形 17"/>
          <p:cNvSpPr/>
          <p:nvPr/>
        </p:nvSpPr>
        <p:spPr>
          <a:xfrm>
            <a:off x="2097804" y="2908371"/>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runnable</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6" name="圆角矩形 19"/>
          <p:cNvSpPr/>
          <p:nvPr/>
        </p:nvSpPr>
        <p:spPr>
          <a:xfrm>
            <a:off x="4906116" y="2924944"/>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dk1"/>
                </a:solidFill>
                <a:latin typeface="Times New Roman" panose="02020603050405020304" pitchFamily="18" charset="0"/>
                <a:cs typeface="Times New Roman" panose="02020603050405020304" pitchFamily="18" charset="0"/>
              </a:rPr>
              <a:t>running</a:t>
            </a:r>
            <a:endParaRPr lang="zh-CN" altLang="en-US" dirty="0">
              <a:solidFill>
                <a:schemeClr val="dk1"/>
              </a:solidFill>
              <a:latin typeface="Times New Roman" panose="02020603050405020304" pitchFamily="18" charset="0"/>
              <a:cs typeface="Times New Roman" panose="02020603050405020304" pitchFamily="18" charset="0"/>
            </a:endParaRPr>
          </a:p>
        </p:txBody>
      </p:sp>
      <p:sp>
        <p:nvSpPr>
          <p:cNvPr id="7" name="圆角矩形 22"/>
          <p:cNvSpPr/>
          <p:nvPr/>
        </p:nvSpPr>
        <p:spPr>
          <a:xfrm>
            <a:off x="8002460" y="2924944"/>
            <a:ext cx="864096"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dead</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8" name="圆角矩形 23"/>
          <p:cNvSpPr/>
          <p:nvPr/>
        </p:nvSpPr>
        <p:spPr>
          <a:xfrm>
            <a:off x="3501960" y="1780745"/>
            <a:ext cx="115212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blocked</a:t>
            </a:r>
            <a:endParaRPr lang="zh-CN" altLang="en-US" dirty="0">
              <a:latin typeface="Times New Roman" panose="02020603050405020304" pitchFamily="18" charset="0"/>
              <a:cs typeface="Times New Roman" panose="02020603050405020304" pitchFamily="18" charset="0"/>
            </a:endParaRPr>
          </a:p>
        </p:txBody>
      </p:sp>
      <p:cxnSp>
        <p:nvCxnSpPr>
          <p:cNvPr id="9" name="直接箭头连接符 8"/>
          <p:cNvCxnSpPr>
            <a:stCxn id="4" idx="3"/>
            <a:endCxn id="5" idx="1"/>
          </p:cNvCxnSpPr>
          <p:nvPr/>
        </p:nvCxnSpPr>
        <p:spPr>
          <a:xfrm flipV="1">
            <a:off x="1233708" y="3088391"/>
            <a:ext cx="864096" cy="16573"/>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0" name="TextBox 25"/>
          <p:cNvSpPr txBox="1"/>
          <p:nvPr/>
        </p:nvSpPr>
        <p:spPr>
          <a:xfrm>
            <a:off x="1305716" y="2780928"/>
            <a:ext cx="936104" cy="36830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start()</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p:cNvCxnSpPr/>
          <p:nvPr/>
        </p:nvCxnSpPr>
        <p:spPr>
          <a:xfrm>
            <a:off x="3249932" y="3096032"/>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2" name="TextBox 29"/>
          <p:cNvSpPr txBox="1"/>
          <p:nvPr/>
        </p:nvSpPr>
        <p:spPr>
          <a:xfrm>
            <a:off x="3249932" y="2708920"/>
            <a:ext cx="1656184" cy="337185"/>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获得</a:t>
            </a:r>
            <a:r>
              <a:rPr lang="en-US" altLang="zh-CN" sz="1600" dirty="0">
                <a:latin typeface="Times New Roman" panose="02020603050405020304" pitchFamily="18" charset="0"/>
                <a:cs typeface="Times New Roman" panose="02020603050405020304" pitchFamily="18" charset="0"/>
              </a:rPr>
              <a:t>CPU</a:t>
            </a:r>
            <a:r>
              <a:rPr lang="zh-CN" altLang="en-US" sz="1600" dirty="0">
                <a:latin typeface="Times New Roman" panose="02020603050405020304" pitchFamily="18" charset="0"/>
                <a:cs typeface="Times New Roman" panose="02020603050405020304" pitchFamily="18" charset="0"/>
              </a:rPr>
              <a:t>时间片</a:t>
            </a:r>
            <a:endParaRPr lang="zh-CN" altLang="en-US" sz="1600" dirty="0">
              <a:latin typeface="Times New Roman" panose="02020603050405020304" pitchFamily="18" charset="0"/>
              <a:cs typeface="Times New Roman" panose="02020603050405020304" pitchFamily="18" charset="0"/>
            </a:endParaRPr>
          </a:p>
        </p:txBody>
      </p:sp>
      <p:cxnSp>
        <p:nvCxnSpPr>
          <p:cNvPr id="13" name="直接箭头连接符 12"/>
          <p:cNvCxnSpPr/>
          <p:nvPr/>
        </p:nvCxnSpPr>
        <p:spPr>
          <a:xfrm flipH="1">
            <a:off x="3249932" y="3024032"/>
            <a:ext cx="1656184" cy="0"/>
          </a:xfrm>
          <a:prstGeom prst="straightConnector1">
            <a:avLst/>
          </a:prstGeom>
          <a:ln>
            <a:headEnd type="stealth"/>
            <a:tailEnd type="none"/>
          </a:ln>
        </p:spPr>
        <p:style>
          <a:lnRef idx="1">
            <a:schemeClr val="dk1"/>
          </a:lnRef>
          <a:fillRef idx="0">
            <a:schemeClr val="dk1"/>
          </a:fillRef>
          <a:effectRef idx="0">
            <a:schemeClr val="dk1"/>
          </a:effectRef>
          <a:fontRef idx="minor">
            <a:schemeClr val="tx1"/>
          </a:fontRef>
        </p:style>
      </p:cxnSp>
      <p:sp>
        <p:nvSpPr>
          <p:cNvPr id="14" name="TextBox 31"/>
          <p:cNvSpPr txBox="1"/>
          <p:nvPr/>
        </p:nvSpPr>
        <p:spPr>
          <a:xfrm>
            <a:off x="3249932" y="3132257"/>
            <a:ext cx="1656184" cy="583565"/>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时间片用完</a:t>
            </a:r>
            <a:r>
              <a:rPr lang="en-US" altLang="zh-CN" sz="1600" dirty="0">
                <a:latin typeface="Times New Roman" panose="02020603050405020304" pitchFamily="18" charset="0"/>
                <a:cs typeface="Times New Roman" panose="02020603050405020304" pitchFamily="18" charset="0"/>
              </a:rPr>
              <a:t>yield()</a:t>
            </a:r>
            <a:r>
              <a:rPr lang="zh-CN" altLang="en-US" sz="1600" dirty="0">
                <a:latin typeface="Times New Roman" panose="02020603050405020304" pitchFamily="18" charset="0"/>
                <a:cs typeface="Times New Roman" panose="02020603050405020304" pitchFamily="18" charset="0"/>
              </a:rPr>
              <a:t>放弃运行</a:t>
            </a:r>
            <a:endParaRPr lang="zh-CN" altLang="en-US" sz="1600" dirty="0">
              <a:latin typeface="Times New Roman" panose="02020603050405020304" pitchFamily="18" charset="0"/>
              <a:cs typeface="Times New Roman" panose="02020603050405020304" pitchFamily="18" charset="0"/>
            </a:endParaRPr>
          </a:p>
        </p:txBody>
      </p:sp>
      <p:cxnSp>
        <p:nvCxnSpPr>
          <p:cNvPr id="15" name="直接箭头连接符 14"/>
          <p:cNvCxnSpPr>
            <a:stCxn id="6" idx="3"/>
            <a:endCxn id="7" idx="1"/>
          </p:cNvCxnSpPr>
          <p:nvPr/>
        </p:nvCxnSpPr>
        <p:spPr>
          <a:xfrm>
            <a:off x="6058244" y="3104964"/>
            <a:ext cx="1944216" cy="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6" name="TextBox 33"/>
          <p:cNvSpPr txBox="1"/>
          <p:nvPr/>
        </p:nvSpPr>
        <p:spPr>
          <a:xfrm>
            <a:off x="5986236" y="3132257"/>
            <a:ext cx="2088232" cy="58356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run()</a:t>
            </a:r>
            <a:r>
              <a:rPr lang="zh-CN" altLang="en-US" sz="1600" dirty="0">
                <a:latin typeface="Times New Roman" panose="02020603050405020304" pitchFamily="18" charset="0"/>
                <a:cs typeface="Times New Roman" panose="02020603050405020304" pitchFamily="18" charset="0"/>
              </a:rPr>
              <a:t>方法执行完毕</a:t>
            </a:r>
            <a:endParaRPr lang="en-US" altLang="zh-CN" sz="1600" dirty="0">
              <a:latin typeface="Times New Roman" panose="02020603050405020304" pitchFamily="18" charset="0"/>
              <a:cs typeface="Times New Roman" panose="02020603050405020304" pitchFamily="18" charset="0"/>
            </a:endParaRPr>
          </a:p>
          <a:p>
            <a:pPr algn="ctr"/>
            <a:r>
              <a:rPr lang="zh-CN" altLang="en-US" sz="1600" dirty="0">
                <a:latin typeface="Times New Roman" panose="02020603050405020304" pitchFamily="18" charset="0"/>
                <a:cs typeface="Times New Roman" panose="02020603050405020304" pitchFamily="18" charset="0"/>
              </a:rPr>
              <a:t>抛出</a:t>
            </a:r>
            <a:r>
              <a:rPr lang="en-US" altLang="zh-CN" sz="1600" dirty="0">
                <a:latin typeface="Times New Roman" panose="02020603050405020304" pitchFamily="18" charset="0"/>
                <a:cs typeface="Times New Roman" panose="02020603050405020304" pitchFamily="18" charset="0"/>
              </a:rPr>
              <a:t>Exception</a:t>
            </a:r>
            <a:r>
              <a:rPr lang="zh-CN" altLang="en-US" sz="1600" dirty="0">
                <a:latin typeface="Times New Roman" panose="02020603050405020304" pitchFamily="18" charset="0"/>
                <a:cs typeface="Times New Roman" panose="02020603050405020304" pitchFamily="18" charset="0"/>
              </a:rPr>
              <a:t>或</a:t>
            </a:r>
            <a:r>
              <a:rPr lang="en-US" altLang="zh-CN" sz="1600" dirty="0">
                <a:latin typeface="Times New Roman" panose="02020603050405020304" pitchFamily="18" charset="0"/>
                <a:cs typeface="Times New Roman" panose="02020603050405020304" pitchFamily="18" charset="0"/>
              </a:rPr>
              <a:t>Error</a:t>
            </a:r>
            <a:endParaRPr lang="zh-CN" altLang="en-US" sz="1600" dirty="0">
              <a:latin typeface="Times New Roman" panose="02020603050405020304" pitchFamily="18" charset="0"/>
              <a:cs typeface="Times New Roman" panose="02020603050405020304" pitchFamily="18" charset="0"/>
            </a:endParaRPr>
          </a:p>
        </p:txBody>
      </p:sp>
      <p:cxnSp>
        <p:nvCxnSpPr>
          <p:cNvPr id="17" name="直接箭头连接符 16"/>
          <p:cNvCxnSpPr>
            <a:stCxn id="6" idx="0"/>
            <a:endCxn id="8" idx="3"/>
          </p:cNvCxnSpPr>
          <p:nvPr/>
        </p:nvCxnSpPr>
        <p:spPr>
          <a:xfrm flipH="1" flipV="1">
            <a:off x="4654088" y="1960765"/>
            <a:ext cx="828092" cy="964179"/>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8" idx="1"/>
            <a:endCxn id="5" idx="0"/>
          </p:cNvCxnSpPr>
          <p:nvPr/>
        </p:nvCxnSpPr>
        <p:spPr>
          <a:xfrm flipH="1">
            <a:off x="2673868" y="1960765"/>
            <a:ext cx="828092" cy="947606"/>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323528" y="3976036"/>
            <a:ext cx="7988033" cy="1014730"/>
          </a:xfrm>
          <a:prstGeom prst="rect">
            <a:avLst/>
          </a:prstGeom>
          <a:solidFill>
            <a:schemeClr val="bg1"/>
          </a:solidFill>
        </p:spPr>
        <p:txBody>
          <a:bodyPr wrap="square">
            <a:spAutoFit/>
          </a:bodyPr>
          <a:lstStyle>
            <a:defPPr>
              <a:defRPr lang="zh-CN"/>
            </a:defPPr>
            <a:lvl1pPr marL="342900" indent="-342900">
              <a:spcBef>
                <a:spcPts val="300"/>
              </a:spcBef>
              <a:buFont typeface="Arial" panose="020B0604020202020204" pitchFamily="34" charset="0"/>
              <a:buChar char="•"/>
              <a:defRPr sz="2000" kern="0">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zh-CN" dirty="0"/>
              <a:t>如果线程的</a:t>
            </a:r>
            <a:r>
              <a:rPr lang="en-US" altLang="zh-CN" dirty="0"/>
              <a:t>run()</a:t>
            </a:r>
            <a:r>
              <a:rPr lang="zh-CN" altLang="zh-CN" dirty="0"/>
              <a:t>方法执行完毕，线程正常结束；或者线程执行过程中抛出一个未捕获的异常或错误，线程异常结束。结束后线程处于“死亡”状态。</a:t>
            </a:r>
            <a:endParaRPr lang="zh-CN" altLang="zh-CN"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57225" y="1465580"/>
            <a:ext cx="8229600" cy="4525645"/>
          </a:xfrm>
        </p:spPr>
        <p:txBody>
          <a:bodyPr>
            <a:normAutofit/>
          </a:bodyPr>
          <a:lstStyle/>
          <a:p>
            <a:r>
              <a:rPr lang="zh-CN" altLang="zh-CN" dirty="0"/>
              <a:t>线程调度器</a:t>
            </a:r>
            <a:r>
              <a:rPr lang="zh-CN" altLang="en-US" dirty="0"/>
              <a:t>：</a:t>
            </a:r>
            <a:r>
              <a:rPr lang="en-US" altLang="zh-CN" dirty="0"/>
              <a:t>JVM</a:t>
            </a:r>
            <a:r>
              <a:rPr lang="zh-CN" altLang="zh-CN" dirty="0"/>
              <a:t>的一部分</a:t>
            </a:r>
            <a:endParaRPr lang="en-US" altLang="zh-CN" dirty="0"/>
          </a:p>
          <a:p>
            <a:pPr lvl="1"/>
            <a:r>
              <a:rPr lang="en-US" altLang="zh-CN" dirty="0"/>
              <a:t>JVM</a:t>
            </a:r>
            <a:r>
              <a:rPr lang="zh-CN" altLang="zh-CN" dirty="0"/>
              <a:t>通常将</a:t>
            </a:r>
            <a:r>
              <a:rPr lang="en-US" altLang="zh-CN" dirty="0"/>
              <a:t>Java</a:t>
            </a:r>
            <a:r>
              <a:rPr lang="zh-CN" altLang="zh-CN" dirty="0"/>
              <a:t>线程直接映射为本地操作系统上的本机线程。</a:t>
            </a:r>
            <a:endParaRPr lang="en-US" altLang="zh-CN" dirty="0"/>
          </a:p>
          <a:p>
            <a:pPr lvl="1"/>
            <a:r>
              <a:rPr lang="zh-CN" altLang="zh-CN" dirty="0"/>
              <a:t>处于</a:t>
            </a:r>
            <a:r>
              <a:rPr lang="en-US" altLang="zh-CN" dirty="0"/>
              <a:t>runnable</a:t>
            </a:r>
            <a:r>
              <a:rPr lang="zh-CN" altLang="zh-CN" dirty="0"/>
              <a:t>状态的线程被放在可运行池中，它们都有资格被调度</a:t>
            </a:r>
            <a:endParaRPr lang="en-US" altLang="zh-CN" dirty="0"/>
          </a:p>
          <a:p>
            <a:pPr lvl="1"/>
            <a:r>
              <a:rPr lang="zh-CN" altLang="zh-CN" dirty="0"/>
              <a:t>线程调度器决定在某个时刻应该运行哪个线程。</a:t>
            </a:r>
            <a:endParaRPr lang="en-US" altLang="zh-CN" dirty="0"/>
          </a:p>
          <a:p>
            <a:pPr lvl="1"/>
            <a:r>
              <a:rPr lang="zh-CN" altLang="zh-CN" dirty="0"/>
              <a:t>决定实际运行哪个线程是线程调度器的职权，我们无法控制线程调度器，不能要求、指定某个线程去被运行。</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11.4  </a:t>
            </a:r>
            <a:r>
              <a:rPr lang="zh-CN" altLang="zh-CN" dirty="0">
                <a:effectLst/>
              </a:rPr>
              <a:t>线程优先级与线程调度策略</a:t>
            </a:r>
            <a:endParaRPr lang="zh-CN" altLang="en-US" dirty="0"/>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9550"/>
            <a:ext cx="8229600" cy="4525645"/>
          </a:xfrm>
        </p:spPr>
        <p:txBody>
          <a:bodyPr>
            <a:normAutofit/>
          </a:bodyPr>
          <a:lstStyle/>
          <a:p>
            <a:r>
              <a:rPr lang="zh-CN" altLang="zh-CN" dirty="0"/>
              <a:t>线程调度器</a:t>
            </a:r>
            <a:r>
              <a:rPr lang="zh-CN" altLang="en-US" dirty="0"/>
              <a:t>：</a:t>
            </a:r>
            <a:r>
              <a:rPr lang="zh-CN" altLang="zh-CN" dirty="0"/>
              <a:t>基于优先级的抢先式调度机制。</a:t>
            </a:r>
            <a:endParaRPr lang="en-US" altLang="zh-CN" dirty="0"/>
          </a:p>
          <a:p>
            <a:pPr lvl="1"/>
            <a:r>
              <a:rPr lang="zh-CN" altLang="zh-CN" dirty="0"/>
              <a:t>如果线程进入了</a:t>
            </a:r>
            <a:r>
              <a:rPr lang="en-US" altLang="zh-CN" dirty="0"/>
              <a:t>runnable</a:t>
            </a:r>
            <a:r>
              <a:rPr lang="zh-CN" altLang="zh-CN" dirty="0"/>
              <a:t>状态，而且它比可运行池中的任何线程以及当前运行的线程具有更高的优先级，则具有最高优先级的线程将被选择运行，较低优先级的运行中线程撤回到</a:t>
            </a:r>
            <a:r>
              <a:rPr lang="en-US" altLang="zh-CN" dirty="0"/>
              <a:t>runnable</a:t>
            </a:r>
            <a:r>
              <a:rPr lang="zh-CN" altLang="zh-CN" dirty="0"/>
              <a:t>状态。当池内线程具有相同的优先级，或者当前运行线程与池内线程具有相同优先级时，线程调度器将随意选择它“喜欢”的线程。</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11.4  </a:t>
            </a:r>
            <a:r>
              <a:rPr lang="zh-CN" altLang="zh-CN" dirty="0">
                <a:effectLst/>
              </a:rPr>
              <a:t>线程优先级与线程调度策略</a:t>
            </a:r>
            <a:endParaRPr lang="zh-CN" altLang="en-US" dirty="0"/>
          </a:p>
        </p:txBody>
      </p:sp>
      <p:sp>
        <p:nvSpPr>
          <p:cNvPr id="4" name="矩形 3"/>
          <p:cNvSpPr/>
          <p:nvPr/>
        </p:nvSpPr>
        <p:spPr>
          <a:xfrm>
            <a:off x="2915816" y="4293096"/>
            <a:ext cx="5364088" cy="1014730"/>
          </a:xfrm>
          <a:prstGeom prst="rect">
            <a:avLst/>
          </a:prstGeom>
        </p:spPr>
        <p:txBody>
          <a:bodyPr wrap="square">
            <a:spAutoFit/>
          </a:bodyPr>
          <a:lstStyle/>
          <a:p>
            <a:r>
              <a:rPr lang="zh-CN" altLang="zh-CN" sz="2000" dirty="0"/>
              <a:t>在设计多线程应用程序时不能依赖线程的优先级。线程调度优先级操作是没有保证的，只能将线程优先级作为一种提高程序效率的方法。</a:t>
            </a:r>
            <a:endParaRPr lang="zh-CN" altLang="zh-CN" sz="2000"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87624" y="4270750"/>
            <a:ext cx="1416976" cy="1734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835"/>
            <a:ext cx="8229600" cy="4525645"/>
          </a:xfrm>
        </p:spPr>
        <p:txBody>
          <a:bodyPr>
            <a:normAutofit lnSpcReduction="10000"/>
          </a:bodyPr>
          <a:lstStyle/>
          <a:p>
            <a:r>
              <a:rPr lang="en-US" altLang="zh-CN" dirty="0"/>
              <a:t>【</a:t>
            </a:r>
            <a:r>
              <a:rPr lang="zh-CN" altLang="en-US" dirty="0"/>
              <a:t>提出问题</a:t>
            </a:r>
            <a:r>
              <a:rPr lang="en-US" altLang="zh-CN" dirty="0"/>
              <a:t>】</a:t>
            </a:r>
            <a:r>
              <a:rPr lang="zh-CN" altLang="en-US" dirty="0"/>
              <a:t>夫妻共同进行</a:t>
            </a:r>
            <a:r>
              <a:rPr lang="zh-CN" altLang="zh-CN" dirty="0"/>
              <a:t>取钱。</a:t>
            </a:r>
            <a:endParaRPr lang="en-US" altLang="zh-CN" dirty="0"/>
          </a:p>
          <a:p>
            <a:pPr lvl="1"/>
            <a:r>
              <a:rPr lang="zh-CN" altLang="zh-CN" dirty="0"/>
              <a:t>①妻子线程首先执行，检查账户发现账户余额满足取款条件（妻子线程的步骤</a:t>
            </a:r>
            <a:r>
              <a:rPr lang="en-US" altLang="zh-CN" dirty="0"/>
              <a:t>(1)</a:t>
            </a:r>
            <a:r>
              <a:rPr lang="zh-CN" altLang="zh-CN" dirty="0"/>
              <a:t>完成），但在妻子取款之前线程被换下；</a:t>
            </a:r>
            <a:endParaRPr lang="zh-CN" altLang="zh-CN" dirty="0"/>
          </a:p>
          <a:p>
            <a:pPr lvl="1"/>
            <a:r>
              <a:rPr lang="zh-CN" altLang="zh-CN" dirty="0"/>
              <a:t>②丈夫线程上来后检查账户余额，此时妻子还未取款，丈夫看到的是妻子取款前的账户余额，账户余额也可以满足他的取款要求（丈夫线程的步骤</a:t>
            </a:r>
            <a:r>
              <a:rPr lang="en-US" altLang="zh-CN" dirty="0"/>
              <a:t>(1)</a:t>
            </a:r>
            <a:r>
              <a:rPr lang="zh-CN" altLang="zh-CN" dirty="0"/>
              <a:t>完成），在丈夫取款之前线程被换下；</a:t>
            </a:r>
            <a:endParaRPr lang="zh-CN" altLang="zh-CN" dirty="0"/>
          </a:p>
          <a:p>
            <a:pPr lvl="1"/>
            <a:r>
              <a:rPr lang="zh-CN" altLang="zh-CN" dirty="0"/>
              <a:t>③妻子线程换上来后接着运行，取走了账户中的全部余额（妻子线程的步骤</a:t>
            </a:r>
            <a:r>
              <a:rPr lang="en-US" altLang="zh-CN" dirty="0"/>
              <a:t>(2)</a:t>
            </a:r>
            <a:r>
              <a:rPr lang="zh-CN" altLang="zh-CN" dirty="0"/>
              <a:t>完成），妻子线程结束；</a:t>
            </a:r>
            <a:endParaRPr lang="zh-CN" altLang="zh-CN" dirty="0"/>
          </a:p>
          <a:p>
            <a:pPr lvl="1"/>
            <a:r>
              <a:rPr lang="zh-CN" altLang="zh-CN" dirty="0"/>
              <a:t>④丈夫线程换上来后接着运行，因为之前丈夫线程已经确认账户有足够的余额可以支取，于是，丈夫在没有足够余额的情况下仍然进行了取款。</a:t>
            </a:r>
            <a:endParaRPr lang="zh-CN" altLang="en-US" dirty="0"/>
          </a:p>
        </p:txBody>
      </p:sp>
      <p:sp>
        <p:nvSpPr>
          <p:cNvPr id="3" name="标题 2"/>
          <p:cNvSpPr>
            <a:spLocks noGrp="1"/>
          </p:cNvSpPr>
          <p:nvPr>
            <p:ph type="title"/>
          </p:nvPr>
        </p:nvSpPr>
        <p:spPr/>
        <p:txBody>
          <a:bodyPr>
            <a:normAutofit/>
          </a:bodyPr>
          <a:lstStyle/>
          <a:p>
            <a:r>
              <a:rPr lang="en-US" altLang="zh-CN" dirty="0">
                <a:effectLst/>
              </a:rPr>
              <a:t>11.5.1  </a:t>
            </a:r>
            <a:r>
              <a:rPr lang="zh-CN" altLang="zh-CN" dirty="0">
                <a:effectLst/>
              </a:rPr>
              <a:t>数据共享问题</a:t>
            </a:r>
            <a:endParaRPr lang="zh-CN" altLang="en-US" dirty="0"/>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41350" y="1464945"/>
            <a:ext cx="8229600" cy="4525645"/>
          </a:xfrm>
        </p:spPr>
        <p:txBody>
          <a:bodyPr/>
          <a:lstStyle/>
          <a:p>
            <a:r>
              <a:rPr lang="zh-CN" altLang="zh-CN" dirty="0"/>
              <a:t>当多个线程共享同一个数据时，如果处理不当，很容易出现线程的安全隐患，所以多线程编程时经常需要解决线程同步问题。</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11.5  </a:t>
            </a:r>
            <a:r>
              <a:rPr lang="zh-CN" altLang="zh-CN" dirty="0">
                <a:effectLst/>
              </a:rPr>
              <a:t>线程同步</a:t>
            </a:r>
            <a:endParaRPr lang="zh-CN" altLang="en-US" dirty="0"/>
          </a:p>
        </p:txBody>
      </p:sp>
      <p:sp>
        <p:nvSpPr>
          <p:cNvPr id="5" name="文本框 4"/>
          <p:cNvSpPr txBox="1"/>
          <p:nvPr/>
        </p:nvSpPr>
        <p:spPr>
          <a:xfrm>
            <a:off x="827584" y="3068960"/>
            <a:ext cx="7704856" cy="2584450"/>
          </a:xfrm>
          <a:prstGeom prst="rect">
            <a:avLst/>
          </a:prstGeom>
          <a:no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static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void</a:t>
            </a:r>
            <a:r>
              <a:rPr lang="en-US" altLang="zh-CN" sz="1800" b="1" dirty="0">
                <a:solidFill>
                  <a:srgbClr val="000000"/>
                </a:solidFill>
                <a:latin typeface="Consolas" panose="020B0609020204030204" pitchFamily="49" charset="0"/>
              </a:rPr>
              <a:t> main(String[] </a:t>
            </a:r>
            <a:r>
              <a:rPr lang="en-US" altLang="zh-CN" sz="1800" b="1" dirty="0" err="1">
                <a:solidFill>
                  <a:srgbClr val="6A3E3E"/>
                </a:solidFill>
                <a:latin typeface="Consolas" panose="020B0609020204030204" pitchFamily="49" charset="0"/>
              </a:rPr>
              <a:t>args</a:t>
            </a:r>
            <a:r>
              <a:rPr lang="en-US" altLang="zh-CN" sz="1800" b="1" dirty="0">
                <a:solidFill>
                  <a:srgbClr val="000000"/>
                </a:solidFill>
                <a:latin typeface="Consolas" panose="020B0609020204030204" pitchFamily="49" charset="0"/>
              </a:rPr>
              <a:t>) {</a:t>
            </a:r>
            <a:endParaRPr lang="en-US" altLang="zh-CN" sz="1800"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Runnable </a:t>
            </a:r>
            <a:r>
              <a:rPr lang="en-US" altLang="zh-CN" dirty="0">
                <a:solidFill>
                  <a:srgbClr val="6A3E3E"/>
                </a:solidFill>
                <a:latin typeface="Consolas" panose="020B0609020204030204" pitchFamily="49" charset="0"/>
              </a:rPr>
              <a:t>target</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SecondThread</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1"/>
            <a:endParaRPr lang="en-US" altLang="zh-CN" b="1" dirty="0">
              <a:solidFill>
                <a:srgbClr val="000000"/>
              </a:solidFill>
              <a:latin typeface="Consolas" panose="020B0609020204030204" pitchFamily="49" charset="0"/>
            </a:endParaRPr>
          </a:p>
          <a:p>
            <a:pPr lvl="1"/>
            <a:r>
              <a:rPr lang="en-US" altLang="zh-CN" b="1" dirty="0">
                <a:solidFill>
                  <a:srgbClr val="6A3E3E"/>
                </a:solidFill>
                <a:latin typeface="Consolas" panose="020B0609020204030204" pitchFamily="49" charset="0"/>
              </a:rPr>
              <a:t>t1</a:t>
            </a:r>
            <a:r>
              <a:rPr lang="en-US" altLang="zh-CN" b="1" dirty="0">
                <a:solidFill>
                  <a:srgbClr val="000000"/>
                </a:solidFill>
                <a:latin typeface="Consolas" panose="020B0609020204030204" pitchFamily="49" charset="0"/>
              </a:rPr>
              <a:t>.start();</a:t>
            </a:r>
            <a:endParaRPr lang="en-US" altLang="zh-CN" b="1" dirty="0">
              <a:solidFill>
                <a:srgbClr val="000000"/>
              </a:solidFill>
              <a:latin typeface="Consolas" panose="020B0609020204030204" pitchFamily="49" charset="0"/>
            </a:endParaRPr>
          </a:p>
          <a:p>
            <a:pPr lvl="1"/>
            <a:r>
              <a:rPr lang="en-US" altLang="zh-CN" b="1" dirty="0">
                <a:solidFill>
                  <a:srgbClr val="6A3E3E"/>
                </a:solidFill>
                <a:latin typeface="Consolas" panose="020B0609020204030204" pitchFamily="49" charset="0"/>
              </a:rPr>
              <a:t>t2</a:t>
            </a:r>
            <a:r>
              <a:rPr lang="en-US" altLang="zh-CN" b="1" dirty="0">
                <a:solidFill>
                  <a:srgbClr val="000000"/>
                </a:solidFill>
                <a:latin typeface="Consolas" panose="020B0609020204030204" pitchFamily="49" charset="0"/>
              </a:rPr>
              <a:t>.start();</a:t>
            </a:r>
            <a:endParaRPr lang="en-US" altLang="zh-CN" b="1" dirty="0">
              <a:solidFill>
                <a:srgbClr val="000000"/>
              </a:solidFill>
              <a:latin typeface="Consolas" panose="020B0609020204030204" pitchFamily="49" charset="0"/>
            </a:endParaRPr>
          </a:p>
          <a:p>
            <a:pPr marL="0" lvl="1"/>
            <a:r>
              <a:rPr lang="en-US" altLang="zh-CN" sz="1800" dirty="0">
                <a:solidFill>
                  <a:srgbClr val="000000"/>
                </a:solidFill>
                <a:latin typeface="Consolas" panose="020B0609020204030204" pitchFamily="49" charset="0"/>
              </a:rPr>
              <a:t>}</a:t>
            </a:r>
            <a:endParaRPr lang="zh-CN" altLang="en-US" dirty="0"/>
          </a:p>
        </p:txBody>
      </p:sp>
      <p:pic>
        <p:nvPicPr>
          <p:cNvPr id="6" name="图片 5"/>
          <p:cNvPicPr>
            <a:picLocks noChangeAspect="1"/>
          </p:cNvPicPr>
          <p:nvPr/>
        </p:nvPicPr>
        <p:blipFill>
          <a:blip r:embed="rId1"/>
          <a:stretch>
            <a:fillRect/>
          </a:stretch>
        </p:blipFill>
        <p:spPr>
          <a:xfrm>
            <a:off x="5682981" y="4024318"/>
            <a:ext cx="3065124" cy="1629017"/>
          </a:xfrm>
          <a:prstGeom prst="rect">
            <a:avLst/>
          </a:prstGeom>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166495"/>
            <a:ext cx="8229600" cy="4525645"/>
          </a:xfrm>
        </p:spPr>
        <p:txBody>
          <a:bodyPr>
            <a:normAutofit/>
          </a:bodyPr>
          <a:lstStyle/>
          <a:p>
            <a:r>
              <a:rPr lang="zh-CN" altLang="zh-CN" dirty="0"/>
              <a:t>操作系统</a:t>
            </a:r>
            <a:r>
              <a:rPr lang="zh-CN" altLang="en-US" dirty="0"/>
              <a:t>的</a:t>
            </a:r>
            <a:r>
              <a:rPr lang="zh-CN" altLang="zh-CN" dirty="0"/>
              <a:t>多任务</a:t>
            </a:r>
            <a:r>
              <a:rPr lang="zh-CN" altLang="en-US" dirty="0"/>
              <a:t>：</a:t>
            </a:r>
            <a:r>
              <a:rPr lang="zh-CN" altLang="zh-CN" dirty="0"/>
              <a:t>在同一个时刻运行多个程序的能力。</a:t>
            </a:r>
            <a:endParaRPr lang="zh-CN" altLang="zh-CN" dirty="0"/>
          </a:p>
          <a:p>
            <a:pPr lvl="1"/>
            <a:r>
              <a:rPr lang="zh-CN" altLang="zh-CN" dirty="0"/>
              <a:t>这些程序看起来像是同时工作，但对于一个</a:t>
            </a:r>
            <a:r>
              <a:rPr lang="en-US" altLang="zh-CN" dirty="0"/>
              <a:t>CPU</a:t>
            </a:r>
            <a:r>
              <a:rPr lang="zh-CN" altLang="zh-CN" dirty="0"/>
              <a:t>而言，操作系统在某个时间点只能执行一个程序，它将</a:t>
            </a:r>
            <a:r>
              <a:rPr lang="en-US" altLang="zh-CN" dirty="0"/>
              <a:t>CPU</a:t>
            </a:r>
            <a:r>
              <a:rPr lang="zh-CN" altLang="zh-CN" dirty="0"/>
              <a:t>的时间片轮流分配给每一个程序，给用户以并发处理的感觉，因为</a:t>
            </a:r>
            <a:r>
              <a:rPr lang="en-US" altLang="zh-CN" dirty="0"/>
              <a:t>CPU</a:t>
            </a:r>
            <a:r>
              <a:rPr lang="zh-CN" altLang="zh-CN" dirty="0"/>
              <a:t>轮转的速度通常以毫秒或微秒为单位，用户感觉不到这种切换。</a:t>
            </a:r>
            <a:endParaRPr lang="zh-CN" altLang="zh-CN" dirty="0"/>
          </a:p>
          <a:p>
            <a:r>
              <a:rPr lang="zh-CN" altLang="zh-CN" dirty="0"/>
              <a:t>进程（</a:t>
            </a:r>
            <a:r>
              <a:rPr lang="en-US" altLang="zh-CN" dirty="0"/>
              <a:t>progress</a:t>
            </a:r>
            <a:r>
              <a:rPr lang="zh-CN" altLang="zh-CN" dirty="0"/>
              <a:t>）</a:t>
            </a:r>
            <a:r>
              <a:rPr lang="zh-CN" altLang="en-US" dirty="0"/>
              <a:t>：</a:t>
            </a:r>
            <a:r>
              <a:rPr lang="zh-CN" altLang="zh-CN" dirty="0"/>
              <a:t>操作系统中运行的每一个任务</a:t>
            </a:r>
            <a:r>
              <a:rPr lang="zh-CN" altLang="en-US" dirty="0"/>
              <a:t>。</a:t>
            </a:r>
            <a:endParaRPr lang="en-US" altLang="zh-CN" dirty="0"/>
          </a:p>
          <a:p>
            <a:pPr lvl="1"/>
            <a:r>
              <a:rPr lang="zh-CN" altLang="zh-CN" dirty="0"/>
              <a:t>当一个程序进入内存运行时，即变成一个进程。</a:t>
            </a:r>
            <a:endParaRPr lang="en-US" altLang="zh-CN" dirty="0"/>
          </a:p>
        </p:txBody>
      </p:sp>
      <p:sp>
        <p:nvSpPr>
          <p:cNvPr id="3" name="标题 2"/>
          <p:cNvSpPr>
            <a:spLocks noGrp="1"/>
          </p:cNvSpPr>
          <p:nvPr>
            <p:ph type="title"/>
          </p:nvPr>
        </p:nvSpPr>
        <p:spPr/>
        <p:txBody>
          <a:bodyPr>
            <a:normAutofit/>
          </a:bodyPr>
          <a:lstStyle/>
          <a:p>
            <a:r>
              <a:rPr lang="zh-CN" altLang="en-US" dirty="0">
                <a:effectLst/>
              </a:rPr>
              <a:t>多进程</a:t>
            </a:r>
            <a:endParaRPr lang="zh-CN" alt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57325"/>
            <a:ext cx="8229600" cy="4525645"/>
          </a:xfrm>
        </p:spPr>
        <p:txBody>
          <a:bodyPr vert="horz">
            <a:normAutofit/>
          </a:bodyPr>
          <a:lstStyle/>
          <a:p>
            <a:r>
              <a:rPr lang="zh-CN" altLang="zh-CN" dirty="0"/>
              <a:t>为了保证共享对象的</a:t>
            </a:r>
            <a:r>
              <a:rPr lang="zh-CN" altLang="en-US" dirty="0"/>
              <a:t>线程安全</a:t>
            </a:r>
            <a:r>
              <a:rPr lang="zh-CN" altLang="zh-CN" dirty="0"/>
              <a:t>，</a:t>
            </a:r>
            <a:r>
              <a:rPr lang="en-US" altLang="zh-CN" dirty="0"/>
              <a:t>Java</a:t>
            </a:r>
            <a:r>
              <a:rPr lang="zh-CN" altLang="zh-CN" dirty="0"/>
              <a:t>使用</a:t>
            </a:r>
            <a:r>
              <a:rPr lang="zh-CN" altLang="en-US" dirty="0"/>
              <a:t>加锁机制</a:t>
            </a:r>
            <a:r>
              <a:rPr lang="zh-CN" altLang="zh-CN" dirty="0"/>
              <a:t>。</a:t>
            </a:r>
            <a:endParaRPr lang="en-US" altLang="zh-CN" dirty="0"/>
          </a:p>
          <a:p>
            <a:pPr lvl="1"/>
            <a:r>
              <a:rPr lang="en-US" altLang="zh-CN" dirty="0"/>
              <a:t>Java</a:t>
            </a:r>
            <a:r>
              <a:rPr lang="zh-CN" altLang="zh-CN" dirty="0"/>
              <a:t>中每个对象都有一个</a:t>
            </a:r>
            <a:r>
              <a:rPr lang="zh-CN" altLang="en-US" dirty="0"/>
              <a:t>内置</a:t>
            </a:r>
            <a:r>
              <a:rPr lang="zh-CN" altLang="zh-CN" dirty="0"/>
              <a:t>锁，当对象具有同步代码时，内置锁</a:t>
            </a:r>
            <a:r>
              <a:rPr lang="zh-CN" altLang="en-US" dirty="0"/>
              <a:t>启用</a:t>
            </a:r>
            <a:r>
              <a:rPr lang="zh-CN" altLang="zh-CN" dirty="0"/>
              <a:t>。</a:t>
            </a:r>
            <a:endParaRPr lang="en-US" altLang="zh-CN" dirty="0"/>
          </a:p>
          <a:p>
            <a:pPr lvl="1"/>
            <a:r>
              <a:rPr lang="en-US" altLang="zh-CN" dirty="0"/>
              <a:t>Java</a:t>
            </a:r>
            <a:r>
              <a:rPr lang="zh-CN" altLang="zh-CN" dirty="0"/>
              <a:t>使用关键字</a:t>
            </a:r>
            <a:r>
              <a:rPr lang="en-US" altLang="zh-CN" b="1" dirty="0" err="1"/>
              <a:t>synchonized</a:t>
            </a:r>
            <a:r>
              <a:rPr lang="zh-CN" altLang="zh-CN" dirty="0"/>
              <a:t>修饰同步代码块或同步方法</a:t>
            </a:r>
            <a:r>
              <a:rPr lang="zh-CN" altLang="en-US" dirty="0"/>
              <a:t>，为对象加锁</a:t>
            </a:r>
            <a:r>
              <a:rPr lang="zh-CN" altLang="zh-CN" dirty="0"/>
              <a:t>。</a:t>
            </a:r>
            <a:endParaRPr lang="en-US" altLang="zh-CN" dirty="0"/>
          </a:p>
          <a:p>
            <a:pPr lvl="1"/>
            <a:r>
              <a:rPr lang="zh-CN" altLang="en-US" dirty="0"/>
              <a:t>加锁后的同步代码</a:t>
            </a:r>
            <a:r>
              <a:rPr lang="zh-CN" altLang="zh-CN" dirty="0"/>
              <a:t>块或</a:t>
            </a:r>
            <a:r>
              <a:rPr lang="zh-CN" altLang="en-US" dirty="0"/>
              <a:t>同步</a:t>
            </a:r>
            <a:r>
              <a:rPr lang="zh-CN" altLang="zh-CN" dirty="0"/>
              <a:t>方法</a:t>
            </a:r>
            <a:r>
              <a:rPr lang="zh-CN" altLang="en-US" dirty="0"/>
              <a:t>，形成</a:t>
            </a:r>
            <a:r>
              <a:rPr lang="zh-CN" altLang="zh-CN" dirty="0"/>
              <a:t>“原子”操作，</a:t>
            </a:r>
            <a:r>
              <a:rPr lang="zh-CN" altLang="en-US" dirty="0"/>
              <a:t>即</a:t>
            </a:r>
            <a:r>
              <a:rPr lang="zh-CN" altLang="zh-CN" dirty="0"/>
              <a:t>该操作是不可分割的。</a:t>
            </a:r>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zh-CN" altLang="zh-CN"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11.5.2  </a:t>
            </a:r>
            <a:r>
              <a:rPr lang="zh-CN" altLang="zh-CN" dirty="0">
                <a:effectLst/>
              </a:rPr>
              <a:t>同步和锁机制</a:t>
            </a:r>
            <a:endParaRPr lang="zh-CN" altLang="en-US" dirty="0"/>
          </a:p>
        </p:txBody>
      </p:sp>
      <p:sp>
        <p:nvSpPr>
          <p:cNvPr id="4" name="矩形 3"/>
          <p:cNvSpPr/>
          <p:nvPr/>
        </p:nvSpPr>
        <p:spPr>
          <a:xfrm>
            <a:off x="4899986" y="4471485"/>
            <a:ext cx="3096344" cy="9220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dirty="0" err="1"/>
              <a:t>synchonized</a:t>
            </a:r>
            <a:r>
              <a:rPr lang="en-US" altLang="zh-CN" dirty="0"/>
              <a:t> </a:t>
            </a:r>
            <a:r>
              <a:rPr lang="zh-CN" altLang="zh-CN" dirty="0"/>
              <a:t>方法签名</a:t>
            </a:r>
            <a:r>
              <a:rPr lang="en-US" altLang="zh-CN" dirty="0"/>
              <a:t>{</a:t>
            </a:r>
            <a:endParaRPr lang="zh-CN" altLang="zh-CN" dirty="0"/>
          </a:p>
          <a:p>
            <a:r>
              <a:rPr lang="en-US" altLang="zh-CN" dirty="0"/>
              <a:t>     ……  </a:t>
            </a:r>
            <a:endParaRPr lang="zh-CN" altLang="zh-CN" dirty="0"/>
          </a:p>
          <a:p>
            <a:r>
              <a:rPr lang="en-US" altLang="zh-CN" dirty="0"/>
              <a:t>}</a:t>
            </a:r>
            <a:endParaRPr lang="zh-CN" altLang="zh-CN" dirty="0"/>
          </a:p>
        </p:txBody>
      </p:sp>
      <p:sp>
        <p:nvSpPr>
          <p:cNvPr id="5" name="矩形 4"/>
          <p:cNvSpPr/>
          <p:nvPr/>
        </p:nvSpPr>
        <p:spPr>
          <a:xfrm>
            <a:off x="1115616" y="4471485"/>
            <a:ext cx="3240360" cy="9220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err="1"/>
              <a:t>synchonized</a:t>
            </a:r>
            <a:r>
              <a:rPr lang="en-US" altLang="zh-CN" dirty="0"/>
              <a:t> (</a:t>
            </a:r>
            <a:r>
              <a:rPr lang="zh-CN" altLang="zh-CN" dirty="0"/>
              <a:t>对象</a:t>
            </a:r>
            <a:r>
              <a:rPr lang="en-US" altLang="zh-CN" dirty="0"/>
              <a:t>) {</a:t>
            </a:r>
            <a:endParaRPr lang="zh-CN" altLang="zh-CN" dirty="0"/>
          </a:p>
          <a:p>
            <a:r>
              <a:rPr lang="en-US" altLang="zh-CN" dirty="0"/>
              <a:t>       ……  </a:t>
            </a:r>
            <a:endParaRPr lang="zh-CN" altLang="zh-CN" dirty="0"/>
          </a:p>
          <a:p>
            <a:r>
              <a:rPr lang="en-US" altLang="zh-CN" dirty="0"/>
              <a:t>} </a:t>
            </a:r>
            <a:endParaRPr lang="zh-CN" altLang="en-US" dirty="0"/>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23670"/>
            <a:ext cx="8229600" cy="4525645"/>
          </a:xfrm>
        </p:spPr>
        <p:txBody>
          <a:bodyPr/>
          <a:lstStyle/>
          <a:p>
            <a:r>
              <a:rPr lang="zh-CN" altLang="en-US" dirty="0"/>
              <a:t>线程和锁的关系</a:t>
            </a:r>
            <a:endParaRPr lang="en-US" altLang="zh-CN" dirty="0"/>
          </a:p>
          <a:p>
            <a:pPr lvl="1"/>
            <a:r>
              <a:rPr lang="zh-CN" altLang="en-US" dirty="0"/>
              <a:t>锁属于对象，线程持有对象的锁可以运行同步代码；同步代码运行完毕后锁被释放。</a:t>
            </a:r>
            <a:endParaRPr lang="en-US" altLang="zh-CN" dirty="0"/>
          </a:p>
          <a:p>
            <a:pPr lvl="1"/>
            <a:r>
              <a:rPr lang="zh-CN" altLang="zh-CN" dirty="0"/>
              <a:t>因为一个对象只有一个锁，</a:t>
            </a:r>
            <a:r>
              <a:rPr lang="zh-CN" altLang="en-US" dirty="0"/>
              <a:t>所以当一个线程对对象加锁后，</a:t>
            </a:r>
            <a:r>
              <a:rPr lang="zh-CN" altLang="zh-CN" dirty="0"/>
              <a:t>其它试图对</a:t>
            </a:r>
            <a:r>
              <a:rPr lang="zh-CN" altLang="zh-CN" dirty="0">
                <a:solidFill>
                  <a:srgbClr val="FF0000"/>
                </a:solidFill>
              </a:rPr>
              <a:t>同一个对象</a:t>
            </a:r>
            <a:r>
              <a:rPr lang="zh-CN" altLang="zh-CN" dirty="0"/>
              <a:t>执行同步</a:t>
            </a:r>
            <a:r>
              <a:rPr lang="zh-CN" altLang="en-US" dirty="0"/>
              <a:t>代码</a:t>
            </a:r>
            <a:r>
              <a:rPr lang="zh-CN" altLang="zh-CN" dirty="0"/>
              <a:t>的线程，都会因获取锁不成功而进入阻塞状态</a:t>
            </a:r>
            <a:r>
              <a:rPr lang="zh-CN" altLang="en-US" dirty="0"/>
              <a:t>，从而保证了线程安全。</a:t>
            </a:r>
            <a:endParaRPr lang="en-US"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11.5.2  </a:t>
            </a:r>
            <a:r>
              <a:rPr lang="zh-CN" altLang="zh-CN" dirty="0">
                <a:effectLst/>
              </a:rPr>
              <a:t>同步和锁机制</a:t>
            </a:r>
            <a:endParaRPr lang="zh-CN" altLang="en-US" dirty="0"/>
          </a:p>
        </p:txBody>
      </p:sp>
      <p:sp>
        <p:nvSpPr>
          <p:cNvPr id="4" name="矩形 3"/>
          <p:cNvSpPr/>
          <p:nvPr/>
        </p:nvSpPr>
        <p:spPr>
          <a:xfrm>
            <a:off x="2987824" y="4066458"/>
            <a:ext cx="5472608" cy="1014730"/>
          </a:xfrm>
          <a:prstGeom prst="rect">
            <a:avLst/>
          </a:prstGeom>
        </p:spPr>
        <p:txBody>
          <a:bodyPr wrap="square">
            <a:spAutoFit/>
          </a:bodyPr>
          <a:lstStyle/>
          <a:p>
            <a:r>
              <a:rPr lang="zh-CN" altLang="zh-CN" sz="2000" dirty="0"/>
              <a:t>锁不属于线程，而是属于对象，一个线程可以拥有多个对象的锁，而只有同一个对象的锁之间才有互斥的作用。</a:t>
            </a:r>
            <a:endParaRPr lang="zh-CN" altLang="en-US" sz="2000" dirty="0"/>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47163" y="4214961"/>
            <a:ext cx="1416976" cy="1734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1455"/>
            <a:ext cx="8229600" cy="4525645"/>
          </a:xfrm>
        </p:spPr>
        <p:txBody>
          <a:bodyPr/>
          <a:lstStyle/>
          <a:p>
            <a:pPr lvl="1"/>
            <a:r>
              <a:rPr lang="zh-CN" altLang="en-US" dirty="0"/>
              <a:t>注意：</a:t>
            </a:r>
            <a:r>
              <a:rPr lang="zh-CN" altLang="zh-CN" dirty="0"/>
              <a:t>同步锁形成的“原子”操作会损害并发性，所以不要同步原子操作之外的其他代码。</a:t>
            </a:r>
            <a:endParaRPr lang="zh-CN" altLang="en-US" dirty="0"/>
          </a:p>
        </p:txBody>
      </p:sp>
      <p:sp>
        <p:nvSpPr>
          <p:cNvPr id="3" name="标题 2"/>
          <p:cNvSpPr>
            <a:spLocks noGrp="1"/>
          </p:cNvSpPr>
          <p:nvPr>
            <p:ph type="title"/>
          </p:nvPr>
        </p:nvSpPr>
        <p:spPr/>
        <p:txBody>
          <a:bodyPr>
            <a:normAutofit/>
          </a:bodyPr>
          <a:lstStyle/>
          <a:p>
            <a:r>
              <a:rPr lang="en-US" altLang="zh-CN" dirty="0">
                <a:effectLst/>
              </a:rPr>
              <a:t>11.5.3  </a:t>
            </a:r>
            <a:r>
              <a:rPr lang="zh-CN" altLang="zh-CN" dirty="0">
                <a:effectLst/>
              </a:rPr>
              <a:t>同步代码块</a:t>
            </a:r>
            <a:endParaRPr lang="zh-CN" altLang="en-US" dirty="0"/>
          </a:p>
        </p:txBody>
      </p:sp>
      <p:sp>
        <p:nvSpPr>
          <p:cNvPr id="5" name="矩形 4"/>
          <p:cNvSpPr/>
          <p:nvPr/>
        </p:nvSpPr>
        <p:spPr>
          <a:xfrm>
            <a:off x="1187624" y="2708920"/>
            <a:ext cx="4968552" cy="11988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sz="2400" dirty="0" err="1"/>
              <a:t>synchonized</a:t>
            </a:r>
            <a:r>
              <a:rPr lang="en-US" altLang="zh-CN" sz="2400" dirty="0"/>
              <a:t> (</a:t>
            </a:r>
            <a:r>
              <a:rPr lang="zh-CN" altLang="zh-CN" sz="2400" dirty="0"/>
              <a:t>对象</a:t>
            </a:r>
            <a:r>
              <a:rPr lang="en-US" altLang="zh-CN" sz="2400" dirty="0"/>
              <a:t>) {</a:t>
            </a:r>
            <a:endParaRPr lang="zh-CN" altLang="zh-CN" sz="2400" dirty="0"/>
          </a:p>
          <a:p>
            <a:r>
              <a:rPr lang="en-US" altLang="zh-CN" sz="2400" dirty="0"/>
              <a:t>       ……  </a:t>
            </a:r>
            <a:endParaRPr lang="zh-CN" altLang="zh-CN" sz="2400" dirty="0"/>
          </a:p>
          <a:p>
            <a:r>
              <a:rPr lang="en-US" altLang="zh-CN" sz="2400" dirty="0"/>
              <a:t>} </a:t>
            </a:r>
            <a:endParaRPr lang="zh-CN" altLang="en-US" sz="2400" dirty="0"/>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019175"/>
            <a:ext cx="8229600" cy="4525645"/>
          </a:xfrm>
        </p:spPr>
        <p:txBody>
          <a:bodyPr/>
          <a:lstStyle/>
          <a:p>
            <a:pPr marL="109855" indent="0">
              <a:buNone/>
            </a:pPr>
            <a:r>
              <a:rPr lang="zh-CN" altLang="zh-CN" sz="2800" dirty="0"/>
              <a:t>【例</a:t>
            </a:r>
            <a:r>
              <a:rPr lang="en-US" altLang="zh-CN" sz="2800" dirty="0"/>
              <a:t>11-5</a:t>
            </a:r>
            <a:r>
              <a:rPr lang="zh-CN" altLang="zh-CN" sz="2800" dirty="0"/>
              <a:t>】设计一个实现</a:t>
            </a:r>
            <a:r>
              <a:rPr lang="en-US" altLang="zh-CN" sz="2800" dirty="0"/>
              <a:t>Runnable</a:t>
            </a:r>
            <a:r>
              <a:rPr lang="zh-CN" altLang="zh-CN" sz="2800" dirty="0"/>
              <a:t>接口的线程类，输出</a:t>
            </a:r>
            <a:r>
              <a:rPr lang="en-US" altLang="zh-CN" sz="2800" dirty="0"/>
              <a:t>1-5</a:t>
            </a:r>
            <a:r>
              <a:rPr lang="zh-CN" altLang="zh-CN" sz="2800" dirty="0"/>
              <a:t>间的数字。其中，计数器变量</a:t>
            </a:r>
            <a:r>
              <a:rPr lang="en-US" altLang="zh-CN" sz="2800" dirty="0" err="1"/>
              <a:t>i</a:t>
            </a:r>
            <a:r>
              <a:rPr lang="zh-CN" altLang="zh-CN" sz="2800" dirty="0"/>
              <a:t>作为属性存在。</a:t>
            </a:r>
            <a:endParaRPr lang="zh-CN" altLang="zh-CN" sz="2400" dirty="0"/>
          </a:p>
          <a:p>
            <a:pPr marL="109855" indent="0">
              <a:buNone/>
            </a:pPr>
            <a:endParaRPr lang="zh-CN" altLang="zh-CN" sz="2400"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11.5.3  </a:t>
            </a:r>
            <a:r>
              <a:rPr lang="zh-CN" altLang="zh-CN" dirty="0">
                <a:effectLst/>
              </a:rPr>
              <a:t>同步代码块</a:t>
            </a:r>
            <a:endParaRPr lang="zh-CN" altLang="en-US" dirty="0"/>
          </a:p>
        </p:txBody>
      </p:sp>
      <p:sp>
        <p:nvSpPr>
          <p:cNvPr id="5" name="文本框 4"/>
          <p:cNvSpPr txBox="1"/>
          <p:nvPr/>
        </p:nvSpPr>
        <p:spPr>
          <a:xfrm>
            <a:off x="-10160" y="2210435"/>
            <a:ext cx="9178925" cy="3907790"/>
          </a:xfrm>
          <a:prstGeom prst="rect">
            <a:avLst/>
          </a:prstGeom>
          <a:solidFill>
            <a:schemeClr val="bg1"/>
          </a:solidFill>
        </p:spPr>
        <p:txBody>
          <a:bodyPr wrap="square">
            <a:spAutoFit/>
          </a:bodyPr>
          <a:lstStyle/>
          <a:p>
            <a:pPr indent="269240" algn="l" fontAlgn="auto">
              <a:spcBef>
                <a:spcPts val="600"/>
              </a:spcBef>
            </a:pPr>
            <a:r>
              <a:rPr lang="en-US" altLang="zh-CN" sz="1800" b="1" dirty="0">
                <a:solidFill>
                  <a:srgbClr val="7F0055"/>
                </a:solidFill>
                <a:effectLst/>
                <a:latin typeface="Consolas" panose="020B0609020204030204" pitchFamily="49" charset="0"/>
                <a:ea typeface="宋体" pitchFamily="2" charset="-122"/>
              </a:rPr>
              <a:t>public</a:t>
            </a:r>
            <a:r>
              <a:rPr lang="en-US" altLang="zh-CN" sz="1800" dirty="0">
                <a:solidFill>
                  <a:srgbClr val="000000"/>
                </a:solidFill>
                <a:effectLst/>
                <a:latin typeface="Consolas" panose="020B0609020204030204" pitchFamily="49" charset="0"/>
                <a:ea typeface="宋体" pitchFamily="2" charset="-122"/>
              </a:rPr>
              <a:t> </a:t>
            </a:r>
            <a:r>
              <a:rPr lang="en-US" altLang="zh-CN" sz="1800" b="1" dirty="0">
                <a:solidFill>
                  <a:srgbClr val="7F0055"/>
                </a:solidFill>
                <a:effectLst/>
                <a:latin typeface="Consolas" panose="020B0609020204030204" pitchFamily="49" charset="0"/>
                <a:ea typeface="宋体" pitchFamily="2" charset="-122"/>
              </a:rPr>
              <a:t>class</a:t>
            </a:r>
            <a:r>
              <a:rPr lang="en-US" altLang="zh-CN" sz="1800" dirty="0">
                <a:solidFill>
                  <a:srgbClr val="000000"/>
                </a:solidFill>
                <a:effectLst/>
                <a:latin typeface="Consolas" panose="020B0609020204030204" pitchFamily="49" charset="0"/>
                <a:ea typeface="宋体" pitchFamily="2" charset="-122"/>
              </a:rPr>
              <a:t> </a:t>
            </a:r>
            <a:r>
              <a:rPr lang="en-US" altLang="zh-CN" sz="1800" dirty="0" err="1">
                <a:solidFill>
                  <a:srgbClr val="000000"/>
                </a:solidFill>
                <a:effectLst/>
                <a:latin typeface="Consolas" panose="020B0609020204030204" pitchFamily="49" charset="0"/>
                <a:ea typeface="宋体" pitchFamily="2" charset="-122"/>
              </a:rPr>
              <a:t>MyRunnable</a:t>
            </a:r>
            <a:r>
              <a:rPr lang="en-US" altLang="zh-CN" sz="1800" dirty="0">
                <a:solidFill>
                  <a:srgbClr val="000000"/>
                </a:solidFill>
                <a:effectLst/>
                <a:latin typeface="Consolas" panose="020B0609020204030204" pitchFamily="49" charset="0"/>
                <a:ea typeface="宋体" pitchFamily="2" charset="-122"/>
              </a:rPr>
              <a:t> </a:t>
            </a:r>
            <a:r>
              <a:rPr lang="en-US" altLang="zh-CN" sz="1800" b="1" dirty="0">
                <a:solidFill>
                  <a:srgbClr val="7F0055"/>
                </a:solidFill>
                <a:effectLst/>
                <a:latin typeface="Consolas" panose="020B0609020204030204" pitchFamily="49" charset="0"/>
                <a:ea typeface="宋体" pitchFamily="2" charset="-122"/>
              </a:rPr>
              <a:t>implements</a:t>
            </a:r>
            <a:r>
              <a:rPr lang="en-US" altLang="zh-CN" sz="1800" dirty="0">
                <a:solidFill>
                  <a:srgbClr val="000000"/>
                </a:solidFill>
                <a:effectLst/>
                <a:latin typeface="Consolas" panose="020B0609020204030204" pitchFamily="49" charset="0"/>
                <a:ea typeface="宋体" pitchFamily="2" charset="-122"/>
              </a:rPr>
              <a:t> Runnable{</a:t>
            </a:r>
            <a:endParaRPr lang="zh-CN" altLang="zh-CN" sz="2000" dirty="0">
              <a:effectLst/>
              <a:latin typeface="Consolas" panose="020B0609020204030204" pitchFamily="49" charset="0"/>
              <a:ea typeface="宋体"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itchFamily="2" charset="-122"/>
              </a:rPr>
              <a:t>	</a:t>
            </a:r>
            <a:r>
              <a:rPr lang="en-US" altLang="zh-CN" sz="1800" b="1" dirty="0">
                <a:solidFill>
                  <a:srgbClr val="7F0055"/>
                </a:solidFill>
                <a:effectLst/>
                <a:latin typeface="Consolas" panose="020B0609020204030204" pitchFamily="49" charset="0"/>
                <a:ea typeface="宋体" pitchFamily="2" charset="-122"/>
              </a:rPr>
              <a:t>private</a:t>
            </a:r>
            <a:r>
              <a:rPr lang="en-US" altLang="zh-CN" sz="1800" dirty="0">
                <a:solidFill>
                  <a:srgbClr val="000000"/>
                </a:solidFill>
                <a:effectLst/>
                <a:latin typeface="Consolas" panose="020B0609020204030204" pitchFamily="49" charset="0"/>
                <a:ea typeface="宋体" pitchFamily="2" charset="-122"/>
              </a:rPr>
              <a:t> </a:t>
            </a:r>
            <a:r>
              <a:rPr lang="en-US" altLang="zh-CN" sz="1800" b="1" dirty="0">
                <a:solidFill>
                  <a:srgbClr val="7F0055"/>
                </a:solidFill>
                <a:effectLst/>
                <a:latin typeface="Consolas" panose="020B0609020204030204" pitchFamily="49" charset="0"/>
                <a:ea typeface="宋体" pitchFamily="2" charset="-122"/>
              </a:rPr>
              <a:t>int</a:t>
            </a:r>
            <a:r>
              <a:rPr lang="en-US" altLang="zh-CN" sz="1800" dirty="0">
                <a:solidFill>
                  <a:srgbClr val="000000"/>
                </a:solidFill>
                <a:effectLst/>
                <a:latin typeface="Consolas" panose="020B0609020204030204" pitchFamily="49" charset="0"/>
                <a:ea typeface="宋体" pitchFamily="2" charset="-122"/>
              </a:rPr>
              <a:t> </a:t>
            </a:r>
            <a:r>
              <a:rPr lang="en-US" altLang="zh-CN" sz="1800" dirty="0" err="1">
                <a:solidFill>
                  <a:srgbClr val="0000C0"/>
                </a:solidFill>
                <a:effectLst/>
                <a:latin typeface="Consolas" panose="020B0609020204030204" pitchFamily="49" charset="0"/>
                <a:ea typeface="宋体" pitchFamily="2" charset="-122"/>
              </a:rPr>
              <a:t>i</a:t>
            </a:r>
            <a:r>
              <a:rPr lang="en-US" altLang="zh-CN" sz="1800" dirty="0">
                <a:solidFill>
                  <a:srgbClr val="000000"/>
                </a:solidFill>
                <a:effectLst/>
                <a:latin typeface="Consolas" panose="020B0609020204030204" pitchFamily="49" charset="0"/>
                <a:ea typeface="宋体" pitchFamily="2" charset="-122"/>
              </a:rPr>
              <a:t>=0;  </a:t>
            </a:r>
            <a:r>
              <a:rPr lang="en-US" altLang="zh-CN" sz="1800" dirty="0">
                <a:solidFill>
                  <a:srgbClr val="3F7F5F"/>
                </a:solidFill>
                <a:effectLst/>
                <a:latin typeface="Consolas" panose="020B0609020204030204" pitchFamily="49" charset="0"/>
                <a:ea typeface="宋体" pitchFamily="2" charset="-122"/>
              </a:rPr>
              <a:t>//</a:t>
            </a:r>
            <a:r>
              <a:rPr lang="en-US" altLang="zh-CN" sz="1800" dirty="0" err="1">
                <a:solidFill>
                  <a:srgbClr val="3F7F5F"/>
                </a:solidFill>
                <a:effectLst/>
                <a:latin typeface="Consolas" panose="020B0609020204030204" pitchFamily="49" charset="0"/>
                <a:ea typeface="宋体" pitchFamily="2" charset="-122"/>
              </a:rPr>
              <a:t>i</a:t>
            </a:r>
            <a:r>
              <a:rPr lang="zh-CN" altLang="zh-CN" sz="1800" dirty="0">
                <a:solidFill>
                  <a:srgbClr val="3F7F5F"/>
                </a:solidFill>
                <a:effectLst/>
                <a:latin typeface="Consolas" panose="020B0609020204030204" pitchFamily="49" charset="0"/>
                <a:ea typeface="宋体" pitchFamily="2" charset="-122"/>
              </a:rPr>
              <a:t>作为属性</a:t>
            </a:r>
            <a:endParaRPr lang="zh-CN" altLang="zh-CN" sz="2000" dirty="0">
              <a:effectLst/>
              <a:latin typeface="Consolas" panose="020B0609020204030204" pitchFamily="49" charset="0"/>
              <a:ea typeface="宋体"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itchFamily="2" charset="-122"/>
              </a:rPr>
              <a:t>	</a:t>
            </a:r>
            <a:r>
              <a:rPr lang="en-US" altLang="zh-CN" sz="1800" b="1" dirty="0">
                <a:solidFill>
                  <a:srgbClr val="7F0055"/>
                </a:solidFill>
                <a:effectLst/>
                <a:latin typeface="Consolas" panose="020B0609020204030204" pitchFamily="49" charset="0"/>
                <a:ea typeface="宋体" pitchFamily="2" charset="-122"/>
              </a:rPr>
              <a:t>public</a:t>
            </a:r>
            <a:r>
              <a:rPr lang="en-US" altLang="zh-CN" sz="1800" dirty="0">
                <a:solidFill>
                  <a:srgbClr val="000000"/>
                </a:solidFill>
                <a:effectLst/>
                <a:latin typeface="Consolas" panose="020B0609020204030204" pitchFamily="49" charset="0"/>
                <a:ea typeface="宋体" pitchFamily="2" charset="-122"/>
              </a:rPr>
              <a:t> </a:t>
            </a:r>
            <a:r>
              <a:rPr lang="en-US" altLang="zh-CN" sz="1800" b="1" dirty="0">
                <a:solidFill>
                  <a:srgbClr val="7F0055"/>
                </a:solidFill>
                <a:effectLst/>
                <a:latin typeface="Consolas" panose="020B0609020204030204" pitchFamily="49" charset="0"/>
                <a:ea typeface="宋体" pitchFamily="2" charset="-122"/>
              </a:rPr>
              <a:t>void</a:t>
            </a:r>
            <a:r>
              <a:rPr lang="en-US" altLang="zh-CN" sz="1800" dirty="0">
                <a:solidFill>
                  <a:srgbClr val="000000"/>
                </a:solidFill>
                <a:effectLst/>
                <a:latin typeface="Consolas" panose="020B0609020204030204" pitchFamily="49" charset="0"/>
                <a:ea typeface="宋体" pitchFamily="2" charset="-122"/>
              </a:rPr>
              <a:t> run(){</a:t>
            </a:r>
            <a:endParaRPr lang="zh-CN" altLang="zh-CN" sz="2000" dirty="0">
              <a:effectLst/>
              <a:latin typeface="Consolas" panose="020B0609020204030204" pitchFamily="49" charset="0"/>
              <a:ea typeface="宋体"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itchFamily="2" charset="-122"/>
              </a:rPr>
              <a:t>		</a:t>
            </a:r>
            <a:r>
              <a:rPr lang="en-US" altLang="zh-CN" sz="1800" b="1" dirty="0">
                <a:solidFill>
                  <a:srgbClr val="7F0055"/>
                </a:solidFill>
                <a:effectLst/>
                <a:latin typeface="Consolas" panose="020B0609020204030204" pitchFamily="49" charset="0"/>
                <a:ea typeface="宋体" pitchFamily="2" charset="-122"/>
              </a:rPr>
              <a:t>while</a:t>
            </a:r>
            <a:r>
              <a:rPr lang="en-US" altLang="zh-CN" sz="1800" dirty="0">
                <a:solidFill>
                  <a:srgbClr val="000000"/>
                </a:solidFill>
                <a:effectLst/>
                <a:latin typeface="Consolas" panose="020B0609020204030204" pitchFamily="49" charset="0"/>
                <a:ea typeface="宋体" pitchFamily="2" charset="-122"/>
              </a:rPr>
              <a:t>(</a:t>
            </a:r>
            <a:r>
              <a:rPr lang="en-US" altLang="zh-CN" sz="1800" dirty="0" err="1">
                <a:solidFill>
                  <a:srgbClr val="0000C0"/>
                </a:solidFill>
                <a:effectLst/>
                <a:latin typeface="Consolas" panose="020B0609020204030204" pitchFamily="49" charset="0"/>
                <a:ea typeface="宋体" pitchFamily="2" charset="-122"/>
              </a:rPr>
              <a:t>i</a:t>
            </a:r>
            <a:r>
              <a:rPr lang="en-US" altLang="zh-CN" sz="1800" dirty="0">
                <a:solidFill>
                  <a:srgbClr val="000000"/>
                </a:solidFill>
                <a:effectLst/>
                <a:latin typeface="Consolas" panose="020B0609020204030204" pitchFamily="49" charset="0"/>
                <a:ea typeface="宋体" pitchFamily="2" charset="-122"/>
              </a:rPr>
              <a:t>&lt;5){</a:t>
            </a:r>
            <a:endParaRPr lang="zh-CN" altLang="zh-CN" sz="2000" dirty="0">
              <a:effectLst/>
              <a:latin typeface="Consolas" panose="020B0609020204030204" pitchFamily="49" charset="0"/>
              <a:ea typeface="宋体"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itchFamily="2" charset="-122"/>
              </a:rPr>
              <a:t>			</a:t>
            </a:r>
            <a:r>
              <a:rPr lang="en-US" altLang="zh-CN" sz="1800" dirty="0" err="1">
                <a:solidFill>
                  <a:srgbClr val="0000C0"/>
                </a:solidFill>
                <a:effectLst/>
                <a:latin typeface="Consolas" panose="020B0609020204030204" pitchFamily="49" charset="0"/>
                <a:ea typeface="宋体" pitchFamily="2" charset="-122"/>
              </a:rPr>
              <a:t>i</a:t>
            </a:r>
            <a:r>
              <a:rPr lang="en-US" altLang="zh-CN" sz="1800" dirty="0">
                <a:solidFill>
                  <a:srgbClr val="000000"/>
                </a:solidFill>
                <a:effectLst/>
                <a:latin typeface="Consolas" panose="020B0609020204030204" pitchFamily="49" charset="0"/>
                <a:ea typeface="宋体" pitchFamily="2" charset="-122"/>
              </a:rPr>
              <a:t>++;			</a:t>
            </a:r>
            <a:endParaRPr lang="zh-CN" altLang="zh-CN" sz="2000" dirty="0">
              <a:effectLst/>
              <a:latin typeface="Consolas" panose="020B0609020204030204" pitchFamily="49" charset="0"/>
              <a:ea typeface="宋体"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itchFamily="2" charset="-122"/>
              </a:rPr>
              <a:t>			</a:t>
            </a:r>
            <a:r>
              <a:rPr lang="en-US" altLang="zh-CN" sz="1800" b="1" dirty="0">
                <a:solidFill>
                  <a:srgbClr val="7F0055"/>
                </a:solidFill>
                <a:effectLst/>
                <a:latin typeface="Consolas" panose="020B0609020204030204" pitchFamily="49" charset="0"/>
                <a:ea typeface="宋体" pitchFamily="2" charset="-122"/>
              </a:rPr>
              <a:t>for</a:t>
            </a:r>
            <a:r>
              <a:rPr lang="en-US" altLang="zh-CN" sz="1800" dirty="0">
                <a:solidFill>
                  <a:srgbClr val="000000"/>
                </a:solidFill>
                <a:effectLst/>
                <a:latin typeface="Consolas" panose="020B0609020204030204" pitchFamily="49" charset="0"/>
                <a:ea typeface="宋体" pitchFamily="2" charset="-122"/>
              </a:rPr>
              <a:t> (</a:t>
            </a:r>
            <a:r>
              <a:rPr lang="en-US" altLang="zh-CN" sz="1800" b="1" dirty="0">
                <a:solidFill>
                  <a:srgbClr val="7F0055"/>
                </a:solidFill>
                <a:effectLst/>
                <a:latin typeface="Consolas" panose="020B0609020204030204" pitchFamily="49" charset="0"/>
                <a:ea typeface="宋体" pitchFamily="2" charset="-122"/>
              </a:rPr>
              <a:t>int</a:t>
            </a:r>
            <a:r>
              <a:rPr lang="en-US" altLang="zh-CN" sz="1800" dirty="0">
                <a:solidFill>
                  <a:srgbClr val="000000"/>
                </a:solidFill>
                <a:effectLst/>
                <a:latin typeface="Consolas" panose="020B0609020204030204" pitchFamily="49" charset="0"/>
                <a:ea typeface="宋体" pitchFamily="2" charset="-122"/>
              </a:rPr>
              <a:t> j = 0; j &lt; 20000000; </a:t>
            </a:r>
            <a:r>
              <a:rPr lang="en-US" altLang="zh-CN" sz="1800" dirty="0" err="1">
                <a:solidFill>
                  <a:srgbClr val="000000"/>
                </a:solidFill>
                <a:effectLst/>
                <a:latin typeface="Consolas" panose="020B0609020204030204" pitchFamily="49" charset="0"/>
                <a:ea typeface="宋体" pitchFamily="2" charset="-122"/>
              </a:rPr>
              <a:t>j++</a:t>
            </a:r>
            <a:r>
              <a:rPr lang="en-US" altLang="zh-CN" sz="1800" dirty="0">
                <a:solidFill>
                  <a:srgbClr val="000000"/>
                </a:solidFill>
                <a:effectLst/>
                <a:latin typeface="Consolas" panose="020B0609020204030204" pitchFamily="49" charset="0"/>
                <a:ea typeface="宋体" pitchFamily="2" charset="-122"/>
              </a:rPr>
              <a:t>);</a:t>
            </a:r>
            <a:endParaRPr lang="zh-CN" altLang="zh-CN" sz="2000" dirty="0">
              <a:effectLst/>
              <a:latin typeface="Consolas" panose="020B0609020204030204" pitchFamily="49" charset="0"/>
              <a:ea typeface="宋体"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itchFamily="2" charset="-122"/>
              </a:rPr>
              <a:t>			</a:t>
            </a:r>
            <a:r>
              <a:rPr lang="en-US" altLang="zh-CN" sz="1600" dirty="0" err="1">
                <a:solidFill>
                  <a:srgbClr val="000000"/>
                </a:solidFill>
                <a:effectLst/>
                <a:latin typeface="Consolas" panose="020B0609020204030204" pitchFamily="49" charset="0"/>
                <a:ea typeface="宋体" pitchFamily="2" charset="-122"/>
              </a:rPr>
              <a:t>System.</a:t>
            </a:r>
            <a:r>
              <a:rPr lang="en-US" altLang="zh-CN" sz="1600" i="1" dirty="0" err="1">
                <a:solidFill>
                  <a:srgbClr val="0000C0"/>
                </a:solidFill>
                <a:effectLst/>
                <a:latin typeface="Consolas" panose="020B0609020204030204" pitchFamily="49" charset="0"/>
                <a:ea typeface="宋体" pitchFamily="2" charset="-122"/>
              </a:rPr>
              <a:t>out</a:t>
            </a:r>
            <a:r>
              <a:rPr lang="en-US" altLang="zh-CN" sz="1600" dirty="0" err="1">
                <a:solidFill>
                  <a:srgbClr val="000000"/>
                </a:solidFill>
                <a:effectLst/>
                <a:latin typeface="Consolas" panose="020B0609020204030204" pitchFamily="49" charset="0"/>
                <a:ea typeface="宋体" pitchFamily="2" charset="-122"/>
              </a:rPr>
              <a:t>.print</a:t>
            </a:r>
            <a:r>
              <a:rPr lang="en-US" altLang="zh-CN" sz="1600" dirty="0">
                <a:solidFill>
                  <a:srgbClr val="000000"/>
                </a:solidFill>
                <a:effectLst/>
                <a:latin typeface="Consolas" panose="020B0609020204030204" pitchFamily="49" charset="0"/>
                <a:ea typeface="宋体" pitchFamily="2" charset="-122"/>
              </a:rPr>
              <a:t>(</a:t>
            </a:r>
            <a:r>
              <a:rPr lang="en-US" altLang="zh-CN" sz="1600" dirty="0" err="1">
                <a:solidFill>
                  <a:srgbClr val="000000"/>
                </a:solidFill>
                <a:effectLst/>
                <a:latin typeface="Consolas" panose="020B0609020204030204" pitchFamily="49" charset="0"/>
                <a:ea typeface="宋体" pitchFamily="2" charset="-122"/>
              </a:rPr>
              <a:t>Thread.</a:t>
            </a:r>
            <a:r>
              <a:rPr lang="en-US" altLang="zh-CN" sz="1600" i="1" dirty="0" err="1">
                <a:solidFill>
                  <a:srgbClr val="000000"/>
                </a:solidFill>
                <a:effectLst/>
                <a:latin typeface="Consolas" panose="020B0609020204030204" pitchFamily="49" charset="0"/>
                <a:ea typeface="宋体" pitchFamily="2" charset="-122"/>
              </a:rPr>
              <a:t>currentThread</a:t>
            </a:r>
            <a:r>
              <a:rPr lang="en-US" altLang="zh-CN" sz="1600" dirty="0">
                <a:solidFill>
                  <a:srgbClr val="000000"/>
                </a:solidFill>
                <a:effectLst/>
                <a:latin typeface="Consolas" panose="020B0609020204030204" pitchFamily="49" charset="0"/>
                <a:ea typeface="宋体" pitchFamily="2" charset="-122"/>
              </a:rPr>
              <a:t>().</a:t>
            </a:r>
            <a:r>
              <a:rPr lang="en-US" altLang="zh-CN" sz="1600" dirty="0" err="1">
                <a:solidFill>
                  <a:srgbClr val="000000"/>
                </a:solidFill>
                <a:effectLst/>
                <a:latin typeface="Consolas" panose="020B0609020204030204" pitchFamily="49" charset="0"/>
                <a:ea typeface="宋体" pitchFamily="2" charset="-122"/>
              </a:rPr>
              <a:t>getName</a:t>
            </a:r>
            <a:r>
              <a:rPr lang="en-US" altLang="zh-CN" sz="1600" dirty="0">
                <a:solidFill>
                  <a:srgbClr val="000000"/>
                </a:solidFill>
                <a:effectLst/>
                <a:latin typeface="Consolas" panose="020B0609020204030204" pitchFamily="49" charset="0"/>
                <a:ea typeface="宋体" pitchFamily="2" charset="-122"/>
              </a:rPr>
              <a:t>()+</a:t>
            </a:r>
            <a:r>
              <a:rPr lang="en-US" altLang="zh-CN" sz="1600" dirty="0">
                <a:solidFill>
                  <a:srgbClr val="2A00FF"/>
                </a:solidFill>
                <a:effectLst/>
                <a:latin typeface="Consolas" panose="020B0609020204030204" pitchFamily="49" charset="0"/>
                <a:ea typeface="宋体" pitchFamily="2" charset="-122"/>
              </a:rPr>
              <a:t>" "</a:t>
            </a:r>
            <a:r>
              <a:rPr lang="en-US" altLang="zh-CN" sz="1600" dirty="0">
                <a:solidFill>
                  <a:srgbClr val="000000"/>
                </a:solidFill>
                <a:effectLst/>
                <a:latin typeface="Consolas" panose="020B0609020204030204" pitchFamily="49" charset="0"/>
                <a:ea typeface="宋体" pitchFamily="2" charset="-122"/>
              </a:rPr>
              <a:t>);</a:t>
            </a:r>
            <a:endParaRPr lang="zh-CN" altLang="zh-CN" sz="2000" dirty="0">
              <a:effectLst/>
              <a:latin typeface="Consolas" panose="020B0609020204030204" pitchFamily="49" charset="0"/>
              <a:ea typeface="宋体"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itchFamily="2" charset="-122"/>
              </a:rPr>
              <a:t>			</a:t>
            </a:r>
            <a:r>
              <a:rPr lang="en-US" altLang="zh-CN" sz="1800" dirty="0" err="1">
                <a:solidFill>
                  <a:srgbClr val="000000"/>
                </a:solidFill>
                <a:effectLst/>
                <a:latin typeface="Consolas" panose="020B0609020204030204" pitchFamily="49" charset="0"/>
                <a:ea typeface="宋体" pitchFamily="2" charset="-122"/>
              </a:rPr>
              <a:t>System.</a:t>
            </a:r>
            <a:r>
              <a:rPr lang="en-US" altLang="zh-CN" sz="1800" i="1" dirty="0" err="1">
                <a:solidFill>
                  <a:srgbClr val="0000C0"/>
                </a:solidFill>
                <a:effectLst/>
                <a:latin typeface="Consolas" panose="020B0609020204030204" pitchFamily="49" charset="0"/>
                <a:ea typeface="宋体" pitchFamily="2" charset="-122"/>
              </a:rPr>
              <a:t>out</a:t>
            </a:r>
            <a:r>
              <a:rPr lang="en-US" altLang="zh-CN" sz="1800" dirty="0" err="1">
                <a:solidFill>
                  <a:srgbClr val="000000"/>
                </a:solidFill>
                <a:effectLst/>
                <a:latin typeface="Consolas" panose="020B0609020204030204" pitchFamily="49" charset="0"/>
                <a:ea typeface="宋体" pitchFamily="2" charset="-122"/>
              </a:rPr>
              <a:t>.println</a:t>
            </a:r>
            <a:r>
              <a:rPr lang="en-US" altLang="zh-CN" sz="1800" dirty="0">
                <a:solidFill>
                  <a:srgbClr val="000000"/>
                </a:solidFill>
                <a:effectLst/>
                <a:latin typeface="Consolas" panose="020B0609020204030204" pitchFamily="49" charset="0"/>
                <a:ea typeface="宋体" pitchFamily="2" charset="-122"/>
              </a:rPr>
              <a:t>(</a:t>
            </a:r>
            <a:r>
              <a:rPr lang="en-US" altLang="zh-CN" sz="1800" dirty="0">
                <a:solidFill>
                  <a:srgbClr val="2A00FF"/>
                </a:solidFill>
                <a:effectLst/>
                <a:latin typeface="Consolas" panose="020B0609020204030204" pitchFamily="49" charset="0"/>
                <a:ea typeface="宋体" pitchFamily="2" charset="-122"/>
              </a:rPr>
              <a:t>"</a:t>
            </a:r>
            <a:r>
              <a:rPr lang="en-US" altLang="zh-CN" sz="1800" dirty="0" err="1">
                <a:solidFill>
                  <a:srgbClr val="2A00FF"/>
                </a:solidFill>
                <a:effectLst/>
                <a:latin typeface="Consolas" panose="020B0609020204030204" pitchFamily="49" charset="0"/>
                <a:ea typeface="宋体" pitchFamily="2" charset="-122"/>
              </a:rPr>
              <a:t>i</a:t>
            </a:r>
            <a:r>
              <a:rPr lang="en-US" altLang="zh-CN" sz="1800" dirty="0">
                <a:solidFill>
                  <a:srgbClr val="2A00FF"/>
                </a:solidFill>
                <a:effectLst/>
                <a:latin typeface="Consolas" panose="020B0609020204030204" pitchFamily="49" charset="0"/>
                <a:ea typeface="宋体" pitchFamily="2" charset="-122"/>
              </a:rPr>
              <a:t>="</a:t>
            </a:r>
            <a:r>
              <a:rPr lang="en-US" altLang="zh-CN" sz="1800" dirty="0">
                <a:solidFill>
                  <a:srgbClr val="000000"/>
                </a:solidFill>
                <a:effectLst/>
                <a:latin typeface="Consolas" panose="020B0609020204030204" pitchFamily="49" charset="0"/>
                <a:ea typeface="宋体" pitchFamily="2" charset="-122"/>
              </a:rPr>
              <a:t>+</a:t>
            </a:r>
            <a:r>
              <a:rPr lang="en-US" altLang="zh-CN" sz="1800" dirty="0" err="1">
                <a:solidFill>
                  <a:srgbClr val="0000C0"/>
                </a:solidFill>
                <a:effectLst/>
                <a:latin typeface="Consolas" panose="020B0609020204030204" pitchFamily="49" charset="0"/>
                <a:ea typeface="宋体" pitchFamily="2" charset="-122"/>
              </a:rPr>
              <a:t>i</a:t>
            </a:r>
            <a:r>
              <a:rPr lang="en-US" altLang="zh-CN" sz="1800" dirty="0">
                <a:solidFill>
                  <a:srgbClr val="000000"/>
                </a:solidFill>
                <a:effectLst/>
                <a:latin typeface="Consolas" panose="020B0609020204030204" pitchFamily="49" charset="0"/>
                <a:ea typeface="宋体" pitchFamily="2" charset="-122"/>
              </a:rPr>
              <a:t>);			</a:t>
            </a:r>
            <a:endParaRPr lang="zh-CN" altLang="zh-CN" sz="2000" dirty="0">
              <a:effectLst/>
              <a:latin typeface="Consolas" panose="020B0609020204030204" pitchFamily="49" charset="0"/>
              <a:ea typeface="宋体"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itchFamily="2" charset="-122"/>
              </a:rPr>
              <a:t>		}</a:t>
            </a:r>
            <a:endParaRPr lang="zh-CN" altLang="zh-CN" sz="2000" dirty="0">
              <a:effectLst/>
              <a:latin typeface="Consolas" panose="020B0609020204030204" pitchFamily="49" charset="0"/>
              <a:ea typeface="宋体" pitchFamily="2" charset="-122"/>
            </a:endParaRPr>
          </a:p>
          <a:p>
            <a:pPr indent="267970" algn="l" fontAlgn="auto">
              <a:spcBef>
                <a:spcPts val="600"/>
              </a:spcBef>
            </a:pPr>
            <a:r>
              <a:rPr lang="en-US" altLang="zh-CN" sz="1800" dirty="0">
                <a:solidFill>
                  <a:srgbClr val="000000"/>
                </a:solidFill>
                <a:effectLst/>
                <a:latin typeface="Consolas" panose="020B0609020204030204" pitchFamily="49" charset="0"/>
                <a:ea typeface="宋体" pitchFamily="2" charset="-122"/>
              </a:rPr>
              <a:t>	}</a:t>
            </a:r>
            <a:endParaRPr lang="zh-CN" altLang="zh-CN" sz="2000" dirty="0">
              <a:effectLst/>
              <a:latin typeface="Consolas" panose="020B0609020204030204" pitchFamily="49" charset="0"/>
              <a:ea typeface="宋体" pitchFamily="2" charset="-122"/>
            </a:endParaRPr>
          </a:p>
          <a:p>
            <a:pPr indent="267970" algn="just">
              <a:spcBef>
                <a:spcPts val="600"/>
              </a:spcBef>
            </a:pPr>
            <a:r>
              <a:rPr lang="en-US" altLang="zh-CN" sz="1800" dirty="0">
                <a:solidFill>
                  <a:srgbClr val="000000"/>
                </a:solidFill>
                <a:effectLst/>
                <a:latin typeface="Consolas" panose="020B0609020204030204" pitchFamily="49" charset="0"/>
                <a:ea typeface="宋体" pitchFamily="2" charset="-122"/>
              </a:rPr>
              <a:t>}</a:t>
            </a:r>
            <a:endParaRPr lang="zh-CN" altLang="zh-CN" sz="2000" dirty="0">
              <a:effectLst/>
              <a:latin typeface="Consolas" panose="020B0609020204030204" pitchFamily="49" charset="0"/>
              <a:ea typeface="宋体" pitchFamily="2" charset="-122"/>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270635"/>
            <a:ext cx="8229600" cy="4525645"/>
          </a:xfrm>
        </p:spPr>
        <p:txBody>
          <a:bodyPr/>
          <a:lstStyle/>
          <a:p>
            <a:pPr marL="109855" indent="0">
              <a:buNone/>
            </a:pPr>
            <a:r>
              <a:rPr lang="zh-CN" altLang="zh-CN" sz="2800" dirty="0"/>
              <a:t>【例</a:t>
            </a:r>
            <a:r>
              <a:rPr lang="en-US" altLang="zh-CN" sz="2800" dirty="0"/>
              <a:t>11-5</a:t>
            </a:r>
            <a:r>
              <a:rPr lang="zh-CN" altLang="zh-CN" sz="2800" dirty="0"/>
              <a:t>】设计一个实现</a:t>
            </a:r>
            <a:r>
              <a:rPr lang="en-US" altLang="zh-CN" sz="2800" dirty="0"/>
              <a:t>Runnable</a:t>
            </a:r>
            <a:r>
              <a:rPr lang="zh-CN" altLang="zh-CN" sz="2800" dirty="0"/>
              <a:t>接口的线程类，输出</a:t>
            </a:r>
            <a:r>
              <a:rPr lang="en-US" altLang="zh-CN" sz="2800" dirty="0"/>
              <a:t>1-5</a:t>
            </a:r>
            <a:r>
              <a:rPr lang="zh-CN" altLang="zh-CN" sz="2800" dirty="0"/>
              <a:t>间的数字。其中，计数器变量</a:t>
            </a:r>
            <a:r>
              <a:rPr lang="en-US" altLang="zh-CN" sz="2800" dirty="0" err="1"/>
              <a:t>i</a:t>
            </a:r>
            <a:r>
              <a:rPr lang="zh-CN" altLang="zh-CN" sz="2800" dirty="0"/>
              <a:t>作为属性存在。</a:t>
            </a:r>
            <a:endParaRPr lang="zh-CN" altLang="zh-CN" sz="2400" dirty="0"/>
          </a:p>
          <a:p>
            <a:pPr marL="109855" indent="0">
              <a:buNone/>
            </a:pPr>
            <a:endParaRPr lang="zh-CN" altLang="zh-CN" sz="2400"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11.5.3  </a:t>
            </a:r>
            <a:r>
              <a:rPr lang="zh-CN" altLang="zh-CN" dirty="0">
                <a:effectLst/>
              </a:rPr>
              <a:t>同步代码块</a:t>
            </a:r>
            <a:endParaRPr lang="zh-CN" altLang="en-US" dirty="0"/>
          </a:p>
        </p:txBody>
      </p:sp>
      <p:sp>
        <p:nvSpPr>
          <p:cNvPr id="5" name="文本框 4"/>
          <p:cNvSpPr txBox="1"/>
          <p:nvPr/>
        </p:nvSpPr>
        <p:spPr>
          <a:xfrm>
            <a:off x="228600" y="3140968"/>
            <a:ext cx="6143600" cy="2584450"/>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class</a:t>
            </a:r>
            <a:r>
              <a:rPr lang="en-US" altLang="zh-CN" sz="1800" b="1" dirty="0">
                <a:solidFill>
                  <a:srgbClr val="000000"/>
                </a:solidFill>
                <a:latin typeface="Consolas" panose="020B0609020204030204" pitchFamily="49" charset="0"/>
              </a:rPr>
              <a:t> Test {</a:t>
            </a:r>
            <a:endParaRPr lang="en-US" altLang="zh-CN" sz="1800" b="1" dirty="0">
              <a:solidFill>
                <a:srgbClr val="000000"/>
              </a:solidFill>
              <a:latin typeface="Consolas" panose="020B0609020204030204" pitchFamily="49" charset="0"/>
            </a:endParaRPr>
          </a:p>
          <a:p>
            <a:pPr lvl="1"/>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static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void</a:t>
            </a:r>
            <a:r>
              <a:rPr lang="en-US" altLang="zh-CN" b="1" dirty="0">
                <a:solidFill>
                  <a:srgbClr val="000000"/>
                </a:solidFill>
                <a:latin typeface="Consolas" panose="020B0609020204030204" pitchFamily="49" charset="0"/>
              </a:rPr>
              <a:t> main(String[] </a:t>
            </a:r>
            <a:r>
              <a:rPr lang="en-US" altLang="zh-CN" b="1" dirty="0" err="1">
                <a:solidFill>
                  <a:srgbClr val="6A3E3E"/>
                </a:solidFill>
                <a:latin typeface="Consolas" panose="020B0609020204030204" pitchFamily="49" charset="0"/>
              </a:rPr>
              <a:t>args</a:t>
            </a:r>
            <a:r>
              <a:rPr lang="en-US" altLang="zh-CN" b="1" dirty="0">
                <a:solidFill>
                  <a:srgbClr val="000000"/>
                </a:solidFill>
                <a:latin typeface="Consolas" panose="020B0609020204030204" pitchFamily="49" charset="0"/>
              </a:rPr>
              <a:t>) {</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Runnable </a:t>
            </a:r>
            <a:r>
              <a:rPr lang="en-US" altLang="zh-CN" dirty="0">
                <a:solidFill>
                  <a:srgbClr val="6A3E3E"/>
                </a:solidFill>
                <a:latin typeface="Consolas" panose="020B0609020204030204" pitchFamily="49" charset="0"/>
              </a:rPr>
              <a:t>target</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MyRunnable</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 </a:t>
            </a:r>
            <a:r>
              <a:rPr lang="en-US" altLang="zh-CN" b="1" dirty="0">
                <a:solidFill>
                  <a:srgbClr val="2A00FF"/>
                </a:solidFill>
                <a:latin typeface="Consolas" panose="020B0609020204030204" pitchFamily="49" charset="0"/>
              </a:rPr>
              <a:t>"A"</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 </a:t>
            </a:r>
            <a:r>
              <a:rPr lang="en-US" altLang="zh-CN" b="1" dirty="0">
                <a:solidFill>
                  <a:srgbClr val="2A00FF"/>
                </a:solidFill>
                <a:latin typeface="Consolas" panose="020B0609020204030204" pitchFamily="49" charset="0"/>
              </a:rPr>
              <a:t>"B"</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.start();</a:t>
            </a:r>
            <a:endParaRPr lang="en-US" altLang="zh-CN" dirty="0">
              <a:solidFill>
                <a:srgbClr val="000000"/>
              </a:solidFill>
              <a:latin typeface="Consolas" panose="020B0609020204030204" pitchFamily="49" charset="0"/>
            </a:endParaRPr>
          </a:p>
          <a:p>
            <a:pPr lvl="2"/>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.start();</a:t>
            </a:r>
            <a:endParaRPr lang="en-US" altLang="zh-CN"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en-US" altLang="zh-CN" sz="1800" dirty="0">
              <a:solidFill>
                <a:srgbClr val="000000"/>
              </a:solidFill>
              <a:latin typeface="Consolas" panose="020B0609020204030204" pitchFamily="49" charset="0"/>
            </a:endParaRPr>
          </a:p>
        </p:txBody>
      </p:sp>
      <p:pic>
        <p:nvPicPr>
          <p:cNvPr id="7" name="图片 6"/>
          <p:cNvPicPr>
            <a:picLocks noChangeAspect="1"/>
          </p:cNvPicPr>
          <p:nvPr/>
        </p:nvPicPr>
        <p:blipFill>
          <a:blip r:embed="rId1"/>
          <a:stretch>
            <a:fillRect/>
          </a:stretch>
        </p:blipFill>
        <p:spPr>
          <a:xfrm>
            <a:off x="5997832" y="3430448"/>
            <a:ext cx="3065124" cy="1629017"/>
          </a:xfrm>
          <a:prstGeom prst="rect">
            <a:avLst/>
          </a:prstGeom>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187450" y="2133600"/>
            <a:ext cx="6840538" cy="2735263"/>
          </a:xfrm>
          <a:prstGeom prst="rect">
            <a:avLst/>
          </a:prstGeom>
          <a:solidFill>
            <a:schemeClr val="accent1">
              <a:lumMod val="40000"/>
              <a:lumOff val="60000"/>
            </a:schemeClr>
          </a:solidFill>
          <a:ln>
            <a:solidFill>
              <a:schemeClr val="accent1"/>
            </a:solidFill>
          </a:ln>
        </p:spPr>
        <p:style>
          <a:lnRef idx="0">
            <a:schemeClr val="accent5"/>
          </a:lnRef>
          <a:fillRef idx="3">
            <a:schemeClr val="accent5"/>
          </a:fillRef>
          <a:effectRef idx="3">
            <a:schemeClr val="accent5"/>
          </a:effectRef>
          <a:fontRef idx="minor">
            <a:schemeClr val="lt1"/>
          </a:fontRef>
        </p:style>
        <p:txBody>
          <a:bodyPr/>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9pPr>
          </a:lstStyle>
          <a:p>
            <a:pPr>
              <a:lnSpc>
                <a:spcPct val="90000"/>
              </a:lnSpc>
              <a:buFont typeface="Wingdings" panose="05000000000000000000" pitchFamily="2" charset="2"/>
              <a:buNone/>
            </a:pPr>
            <a:r>
              <a:rPr lang="en-US" altLang="zh-CN" sz="2000" b="0" dirty="0"/>
              <a:t>public void run(){  </a:t>
            </a:r>
            <a:endParaRPr lang="en-US" altLang="zh-CN" sz="2000" b="0" dirty="0"/>
          </a:p>
          <a:p>
            <a:pPr lvl="1">
              <a:lnSpc>
                <a:spcPct val="90000"/>
              </a:lnSpc>
              <a:buFont typeface="Wingdings" panose="05000000000000000000" pitchFamily="2" charset="2"/>
              <a:buNone/>
            </a:pPr>
            <a:r>
              <a:rPr lang="en-US" altLang="zh-CN" sz="2000" b="0" dirty="0"/>
              <a:t>while(</a:t>
            </a:r>
            <a:r>
              <a:rPr lang="en-US" altLang="zh-CN" sz="2000" b="0" dirty="0" err="1"/>
              <a:t>i</a:t>
            </a:r>
            <a:r>
              <a:rPr lang="en-US" altLang="zh-CN" sz="2000" b="0" dirty="0"/>
              <a:t>&lt;5){</a:t>
            </a:r>
            <a:endParaRPr lang="en-US" altLang="zh-CN" sz="2000" b="0" dirty="0"/>
          </a:p>
          <a:p>
            <a:pPr lvl="1">
              <a:lnSpc>
                <a:spcPct val="90000"/>
              </a:lnSpc>
              <a:buFont typeface="Wingdings" panose="05000000000000000000" pitchFamily="2" charset="2"/>
              <a:buNone/>
            </a:pPr>
            <a:r>
              <a:rPr lang="en-US" altLang="zh-CN" sz="2000" b="0" dirty="0"/>
              <a:t>     </a:t>
            </a:r>
            <a:r>
              <a:rPr lang="en-US" altLang="zh-CN" sz="2000" b="0" dirty="0" err="1"/>
              <a:t>i</a:t>
            </a:r>
            <a:r>
              <a:rPr lang="en-US" altLang="zh-CN" sz="2000" b="0" dirty="0"/>
              <a:t>++;</a:t>
            </a:r>
            <a:endParaRPr lang="en-US" altLang="zh-CN" sz="2000" b="0" dirty="0"/>
          </a:p>
          <a:p>
            <a:pPr lvl="1">
              <a:lnSpc>
                <a:spcPct val="90000"/>
              </a:lnSpc>
              <a:buFont typeface="Wingdings" panose="05000000000000000000" pitchFamily="2" charset="2"/>
              <a:buNone/>
            </a:pPr>
            <a:r>
              <a:rPr lang="en-US" altLang="zh-CN" sz="2000" b="0" dirty="0"/>
              <a:t>     for (</a:t>
            </a:r>
            <a:r>
              <a:rPr lang="en-US" altLang="zh-CN" sz="2000" b="0" dirty="0" err="1"/>
              <a:t>int</a:t>
            </a:r>
            <a:r>
              <a:rPr lang="en-US" altLang="zh-CN" sz="2000" b="0" dirty="0"/>
              <a:t> j = 0; j &lt; 20000000; </a:t>
            </a:r>
            <a:r>
              <a:rPr lang="en-US" altLang="zh-CN" sz="2000" b="0" dirty="0" err="1"/>
              <a:t>j++</a:t>
            </a:r>
            <a:r>
              <a:rPr lang="en-US" altLang="zh-CN" sz="2000" b="0" dirty="0"/>
              <a:t>);</a:t>
            </a:r>
            <a:endParaRPr lang="en-US" altLang="zh-CN" sz="2000" b="0" dirty="0"/>
          </a:p>
          <a:p>
            <a:pPr lvl="1">
              <a:lnSpc>
                <a:spcPct val="90000"/>
              </a:lnSpc>
              <a:buFont typeface="Wingdings" panose="05000000000000000000" pitchFamily="2" charset="2"/>
              <a:buNone/>
            </a:pPr>
            <a:r>
              <a:rPr lang="en-US" altLang="zh-CN" sz="2000" b="0" dirty="0"/>
              <a:t>     </a:t>
            </a:r>
            <a:r>
              <a:rPr lang="en-US" altLang="zh-CN" sz="2000" b="0" dirty="0" err="1"/>
              <a:t>System.</a:t>
            </a:r>
            <a:r>
              <a:rPr lang="en-US" altLang="zh-CN" sz="2000" b="0" i="1" dirty="0" err="1"/>
              <a:t>out</a:t>
            </a:r>
            <a:r>
              <a:rPr lang="en-US" altLang="zh-CN" sz="2000" b="0" dirty="0" err="1"/>
              <a:t>.print</a:t>
            </a:r>
            <a:r>
              <a:rPr lang="en-US" altLang="zh-CN" sz="2000" b="0" dirty="0"/>
              <a:t>(</a:t>
            </a:r>
            <a:r>
              <a:rPr lang="en-US" altLang="zh-CN" sz="2000" b="0" dirty="0" err="1"/>
              <a:t>Thread.</a:t>
            </a:r>
            <a:r>
              <a:rPr lang="en-US" altLang="zh-CN" sz="2000" b="0" i="1" dirty="0" err="1"/>
              <a:t>currentThread</a:t>
            </a:r>
            <a:r>
              <a:rPr lang="en-US" altLang="zh-CN" sz="2000" b="0" dirty="0"/>
              <a:t>().</a:t>
            </a:r>
            <a:r>
              <a:rPr lang="en-US" altLang="zh-CN" sz="2000" b="0" dirty="0" err="1"/>
              <a:t>getName</a:t>
            </a:r>
            <a:r>
              <a:rPr lang="en-US" altLang="zh-CN" sz="2000" b="0" dirty="0"/>
              <a:t>());</a:t>
            </a:r>
            <a:endParaRPr lang="en-US" altLang="zh-CN" sz="2000" b="0" dirty="0"/>
          </a:p>
          <a:p>
            <a:pPr lvl="1">
              <a:lnSpc>
                <a:spcPct val="90000"/>
              </a:lnSpc>
              <a:buFont typeface="Wingdings" panose="05000000000000000000" pitchFamily="2" charset="2"/>
              <a:buNone/>
            </a:pPr>
            <a:r>
              <a:rPr lang="en-US" altLang="zh-CN" sz="2000" b="0" dirty="0"/>
              <a:t>     </a:t>
            </a:r>
            <a:r>
              <a:rPr lang="en-US" altLang="zh-CN" sz="2000" b="0" dirty="0" err="1"/>
              <a:t>System.</a:t>
            </a:r>
            <a:r>
              <a:rPr lang="en-US" altLang="zh-CN" sz="2000" b="0" i="1" dirty="0" err="1"/>
              <a:t>out</a:t>
            </a:r>
            <a:r>
              <a:rPr lang="en-US" altLang="zh-CN" sz="2000" b="0" dirty="0" err="1"/>
              <a:t>.println</a:t>
            </a:r>
            <a:r>
              <a:rPr lang="en-US" altLang="zh-CN" sz="2000" b="0" dirty="0"/>
              <a:t>("</a:t>
            </a:r>
            <a:r>
              <a:rPr lang="en-US" altLang="zh-CN" sz="2000" b="0" dirty="0" err="1"/>
              <a:t>i</a:t>
            </a:r>
            <a:r>
              <a:rPr lang="en-US" altLang="zh-CN" sz="2000" b="0" dirty="0"/>
              <a:t>=" + </a:t>
            </a:r>
            <a:r>
              <a:rPr lang="en-US" altLang="zh-CN" sz="2000" b="0" dirty="0" err="1"/>
              <a:t>i</a:t>
            </a:r>
            <a:r>
              <a:rPr lang="en-US" altLang="zh-CN" sz="2000" b="0" dirty="0"/>
              <a:t>);</a:t>
            </a:r>
            <a:endParaRPr lang="en-US" altLang="zh-CN" sz="2000" b="0" dirty="0"/>
          </a:p>
          <a:p>
            <a:pPr lvl="1">
              <a:lnSpc>
                <a:spcPct val="90000"/>
              </a:lnSpc>
              <a:buFont typeface="Wingdings" panose="05000000000000000000" pitchFamily="2" charset="2"/>
              <a:buNone/>
            </a:pPr>
            <a:r>
              <a:rPr lang="en-US" altLang="zh-CN" sz="2000" b="0" dirty="0"/>
              <a:t>}</a:t>
            </a:r>
            <a:endParaRPr lang="en-US" altLang="zh-CN" sz="2000" b="0" dirty="0"/>
          </a:p>
          <a:p>
            <a:pPr>
              <a:lnSpc>
                <a:spcPct val="90000"/>
              </a:lnSpc>
              <a:buFont typeface="Wingdings" panose="05000000000000000000" pitchFamily="2" charset="2"/>
              <a:buNone/>
            </a:pPr>
            <a:r>
              <a:rPr lang="en-US" altLang="zh-CN" sz="2000" b="0" dirty="0"/>
              <a:t>}</a:t>
            </a:r>
            <a:endParaRPr lang="en-US" altLang="zh-CN" sz="2000" b="0" dirty="0"/>
          </a:p>
        </p:txBody>
      </p:sp>
      <p:sp>
        <p:nvSpPr>
          <p:cNvPr id="3" name="Line 5"/>
          <p:cNvSpPr>
            <a:spLocks noChangeShapeType="1"/>
          </p:cNvSpPr>
          <p:nvPr/>
        </p:nvSpPr>
        <p:spPr bwMode="auto">
          <a:xfrm>
            <a:off x="1187450" y="2492375"/>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4" name="Line 6"/>
          <p:cNvSpPr>
            <a:spLocks noChangeShapeType="1"/>
          </p:cNvSpPr>
          <p:nvPr/>
        </p:nvSpPr>
        <p:spPr bwMode="auto">
          <a:xfrm>
            <a:off x="1187450" y="2852738"/>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5" name="Line 7"/>
          <p:cNvSpPr>
            <a:spLocks noChangeShapeType="1"/>
          </p:cNvSpPr>
          <p:nvPr/>
        </p:nvSpPr>
        <p:spPr bwMode="auto">
          <a:xfrm>
            <a:off x="1187450" y="3141663"/>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6" name="Line 8"/>
          <p:cNvSpPr>
            <a:spLocks noChangeShapeType="1"/>
          </p:cNvSpPr>
          <p:nvPr/>
        </p:nvSpPr>
        <p:spPr bwMode="auto">
          <a:xfrm>
            <a:off x="1187450" y="3500438"/>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7" name="Line 9"/>
          <p:cNvSpPr>
            <a:spLocks noChangeShapeType="1"/>
          </p:cNvSpPr>
          <p:nvPr/>
        </p:nvSpPr>
        <p:spPr bwMode="auto">
          <a:xfrm>
            <a:off x="1187450" y="3860800"/>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8" name="Line 10"/>
          <p:cNvSpPr>
            <a:spLocks noChangeShapeType="1"/>
          </p:cNvSpPr>
          <p:nvPr/>
        </p:nvSpPr>
        <p:spPr bwMode="auto">
          <a:xfrm>
            <a:off x="1187450" y="4221163"/>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9" name="Line 11"/>
          <p:cNvSpPr>
            <a:spLocks noChangeShapeType="1"/>
          </p:cNvSpPr>
          <p:nvPr/>
        </p:nvSpPr>
        <p:spPr bwMode="auto">
          <a:xfrm>
            <a:off x="1187450" y="4508500"/>
            <a:ext cx="6840538"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10" name="Line 12"/>
          <p:cNvSpPr>
            <a:spLocks noChangeShapeType="1"/>
          </p:cNvSpPr>
          <p:nvPr/>
        </p:nvSpPr>
        <p:spPr bwMode="auto">
          <a:xfrm>
            <a:off x="1591200" y="1700213"/>
            <a:ext cx="0" cy="1800225"/>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11" name="Text Box 15"/>
          <p:cNvSpPr txBox="1">
            <a:spLocks noChangeArrowheads="1"/>
          </p:cNvSpPr>
          <p:nvPr/>
        </p:nvSpPr>
        <p:spPr bwMode="auto">
          <a:xfrm>
            <a:off x="575667" y="1615758"/>
            <a:ext cx="1116013"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000" dirty="0">
                <a:latin typeface="Book Antiqua" panose="02040602050305030304" pitchFamily="18" charset="0"/>
              </a:rPr>
              <a:t>线程</a:t>
            </a:r>
            <a:r>
              <a:rPr lang="en-US" altLang="zh-CN" sz="2000" dirty="0">
                <a:latin typeface="Book Antiqua" panose="02040602050305030304" pitchFamily="18" charset="0"/>
              </a:rPr>
              <a:t>A</a:t>
            </a:r>
            <a:endParaRPr lang="en-US" altLang="zh-CN" sz="2000" dirty="0">
              <a:latin typeface="Book Antiqua" panose="02040602050305030304" pitchFamily="18" charset="0"/>
            </a:endParaRPr>
          </a:p>
        </p:txBody>
      </p:sp>
      <p:sp>
        <p:nvSpPr>
          <p:cNvPr id="12" name="Text Box 16"/>
          <p:cNvSpPr txBox="1">
            <a:spLocks noChangeArrowheads="1"/>
          </p:cNvSpPr>
          <p:nvPr/>
        </p:nvSpPr>
        <p:spPr bwMode="auto">
          <a:xfrm>
            <a:off x="71326" y="5126708"/>
            <a:ext cx="2232248" cy="706755"/>
          </a:xfrm>
          <a:prstGeom prst="rect">
            <a:avLst/>
          </a:prstGeom>
          <a:noFill/>
          <a:ln>
            <a:noFill/>
          </a:ln>
          <a:effectLst/>
        </p:spPr>
        <p:txBody>
          <a:bodyPr wrap="square" anchor="b">
            <a:spAutoFit/>
          </a:bodyPr>
          <a:lstStyle>
            <a:defPPr>
              <a:defRPr lang="zh-CN"/>
            </a:defPPr>
            <a:lvl1pPr>
              <a:defRPr sz="2000">
                <a:solidFill>
                  <a:schemeClr val="bg1"/>
                </a:solidFill>
                <a:latin typeface="宋体" pitchFamily="2" charset="-122"/>
                <a:ea typeface="宋体" pitchFamily="2" charset="-122"/>
              </a:defRPr>
            </a:lvl1pPr>
          </a:lstStyle>
          <a:p>
            <a:pPr algn="r"/>
            <a:r>
              <a:rPr lang="en-US" altLang="zh-CN" dirty="0">
                <a:solidFill>
                  <a:schemeClr val="tx1"/>
                </a:solidFill>
              </a:rPr>
              <a:t>①</a:t>
            </a:r>
            <a:r>
              <a:rPr lang="en-US" altLang="zh-CN" dirty="0" err="1">
                <a:solidFill>
                  <a:schemeClr val="tx1"/>
                </a:solidFill>
              </a:rPr>
              <a:t>i</a:t>
            </a:r>
            <a:r>
              <a:rPr lang="en-US" altLang="zh-CN" dirty="0">
                <a:solidFill>
                  <a:schemeClr val="tx1"/>
                </a:solidFill>
              </a:rPr>
              <a:t>=1</a:t>
            </a:r>
            <a:endParaRPr lang="en-US" altLang="zh-CN" dirty="0">
              <a:solidFill>
                <a:schemeClr val="tx1"/>
              </a:solidFill>
            </a:endParaRPr>
          </a:p>
          <a:p>
            <a:pPr algn="r"/>
            <a:r>
              <a:rPr lang="zh-CN" altLang="en-US" dirty="0">
                <a:solidFill>
                  <a:schemeClr val="tx1"/>
                </a:solidFill>
              </a:rPr>
              <a:t>  时间片到被换下</a:t>
            </a:r>
            <a:endParaRPr lang="zh-CN" altLang="en-US" dirty="0">
              <a:solidFill>
                <a:schemeClr val="tx1"/>
              </a:solidFill>
            </a:endParaRPr>
          </a:p>
        </p:txBody>
      </p:sp>
      <p:sp>
        <p:nvSpPr>
          <p:cNvPr id="15" name="Line 19"/>
          <p:cNvSpPr>
            <a:spLocks noChangeShapeType="1"/>
          </p:cNvSpPr>
          <p:nvPr/>
        </p:nvSpPr>
        <p:spPr bwMode="auto">
          <a:xfrm>
            <a:off x="7207200" y="1700213"/>
            <a:ext cx="0" cy="2449512"/>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17" name="Text Box 24"/>
          <p:cNvSpPr txBox="1">
            <a:spLocks noChangeArrowheads="1"/>
          </p:cNvSpPr>
          <p:nvPr/>
        </p:nvSpPr>
        <p:spPr bwMode="auto">
          <a:xfrm>
            <a:off x="7381082" y="1615758"/>
            <a:ext cx="1116012"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000" dirty="0">
                <a:latin typeface="Book Antiqua" panose="02040602050305030304" pitchFamily="18" charset="0"/>
              </a:rPr>
              <a:t>线程</a:t>
            </a:r>
            <a:r>
              <a:rPr lang="en-US" altLang="zh-CN" sz="2000" dirty="0">
                <a:latin typeface="Book Antiqua" panose="02040602050305030304" pitchFamily="18" charset="0"/>
              </a:rPr>
              <a:t>B</a:t>
            </a:r>
            <a:endParaRPr lang="en-US" altLang="zh-CN" sz="2000" dirty="0">
              <a:latin typeface="Book Antiqua" panose="02040602050305030304" pitchFamily="18" charset="0"/>
            </a:endParaRPr>
          </a:p>
        </p:txBody>
      </p:sp>
      <p:sp>
        <p:nvSpPr>
          <p:cNvPr id="18" name="Text Box 18"/>
          <p:cNvSpPr txBox="1">
            <a:spLocks noChangeArrowheads="1"/>
          </p:cNvSpPr>
          <p:nvPr/>
        </p:nvSpPr>
        <p:spPr bwMode="auto">
          <a:xfrm>
            <a:off x="6804248" y="4972622"/>
            <a:ext cx="2016224" cy="1014730"/>
          </a:xfrm>
          <a:prstGeom prst="rect">
            <a:avLst/>
          </a:prstGeom>
          <a:noFill/>
          <a:ln>
            <a:noFill/>
          </a:ln>
          <a:effectLst/>
        </p:spPr>
        <p:txBody>
          <a:bodyPr wrap="square" anchor="b">
            <a:spAutoFit/>
          </a:bodyPr>
          <a:lstStyle>
            <a:defPPr>
              <a:defRPr lang="zh-CN"/>
            </a:defPPr>
            <a:lvl1pPr>
              <a:defRPr sz="2000">
                <a:solidFill>
                  <a:schemeClr val="bg1"/>
                </a:solidFill>
                <a:latin typeface="宋体" pitchFamily="2" charset="-122"/>
                <a:ea typeface="宋体" pitchFamily="2" charset="-122"/>
              </a:defRPr>
            </a:lvl1pPr>
          </a:lstStyle>
          <a:p>
            <a:r>
              <a:rPr lang="en-US" altLang="zh-CN" dirty="0">
                <a:solidFill>
                  <a:schemeClr val="tx1"/>
                </a:solidFill>
              </a:rPr>
              <a:t>② </a:t>
            </a:r>
            <a:r>
              <a:rPr lang="zh-CN" altLang="en-US" dirty="0">
                <a:solidFill>
                  <a:schemeClr val="tx1"/>
                </a:solidFill>
              </a:rPr>
              <a:t>被换上</a:t>
            </a:r>
            <a:endParaRPr lang="en-US" altLang="zh-CN" dirty="0">
              <a:solidFill>
                <a:schemeClr val="tx1"/>
              </a:solidFill>
            </a:endParaRPr>
          </a:p>
          <a:p>
            <a:r>
              <a:rPr lang="en-US" altLang="zh-CN" dirty="0">
                <a:solidFill>
                  <a:schemeClr val="tx1"/>
                </a:solidFill>
              </a:rPr>
              <a:t>   </a:t>
            </a:r>
            <a:r>
              <a:rPr lang="en-US" altLang="zh-CN" dirty="0" err="1">
                <a:solidFill>
                  <a:schemeClr val="tx1"/>
                </a:solidFill>
              </a:rPr>
              <a:t>i</a:t>
            </a:r>
            <a:r>
              <a:rPr lang="en-US" altLang="zh-CN" dirty="0">
                <a:solidFill>
                  <a:schemeClr val="tx1"/>
                </a:solidFill>
              </a:rPr>
              <a:t>=2</a:t>
            </a:r>
            <a:endParaRPr lang="en-US" altLang="zh-CN" dirty="0">
              <a:solidFill>
                <a:schemeClr val="tx1"/>
              </a:solidFill>
            </a:endParaRPr>
          </a:p>
          <a:p>
            <a:r>
              <a:rPr lang="zh-CN" altLang="en-US" dirty="0">
                <a:solidFill>
                  <a:schemeClr val="tx1"/>
                </a:solidFill>
              </a:rPr>
              <a:t>   输出</a:t>
            </a:r>
            <a:r>
              <a:rPr lang="en-US" altLang="zh-CN" dirty="0">
                <a:solidFill>
                  <a:schemeClr val="tx1"/>
                </a:solidFill>
              </a:rPr>
              <a:t>: B </a:t>
            </a:r>
            <a:r>
              <a:rPr lang="en-US" altLang="zh-CN" dirty="0" err="1">
                <a:solidFill>
                  <a:schemeClr val="tx1"/>
                </a:solidFill>
              </a:rPr>
              <a:t>i</a:t>
            </a:r>
            <a:r>
              <a:rPr lang="en-US" altLang="zh-CN" dirty="0">
                <a:solidFill>
                  <a:schemeClr val="tx1"/>
                </a:solidFill>
              </a:rPr>
              <a:t>=2</a:t>
            </a:r>
            <a:endParaRPr lang="en-US" altLang="zh-CN" dirty="0">
              <a:solidFill>
                <a:schemeClr val="tx1"/>
              </a:solidFill>
            </a:endParaRPr>
          </a:p>
        </p:txBody>
      </p:sp>
      <p:sp>
        <p:nvSpPr>
          <p:cNvPr id="20" name="标题 19"/>
          <p:cNvSpPr txBox="1">
            <a:spLocks noGrp="1"/>
          </p:cNvSpPr>
          <p:nvPr>
            <p:ph type="title"/>
          </p:nvPr>
        </p:nvSpPr>
        <p:spPr>
          <a:prstGeom prst="rect">
            <a:avLst/>
          </a:prstGeom>
        </p:spPr>
        <p:txBody>
          <a:bodyPr vert="horz" rtlCol="0" anchor="ctr">
            <a:normAutofit/>
            <a:scene3d>
              <a:camera prst="orthographicFront"/>
              <a:lightRig rig="soft" dir="t"/>
            </a:scene3d>
            <a:sp3d prstMaterial="softEdge">
              <a:bevelT w="25400" h="25400"/>
            </a:sp3d>
          </a:bodyPr>
          <a:lstStyle/>
          <a:p>
            <a:r>
              <a:rPr lang="zh-CN" altLang="zh-CN" dirty="0">
                <a:effectLst/>
              </a:rPr>
              <a:t>（</a:t>
            </a:r>
            <a:r>
              <a:rPr lang="en-US" altLang="zh-CN" dirty="0">
                <a:effectLst/>
              </a:rPr>
              <a:t>1</a:t>
            </a:r>
            <a:r>
              <a:rPr lang="zh-CN" altLang="zh-CN" dirty="0">
                <a:effectLst/>
              </a:rPr>
              <a:t>）状况</a:t>
            </a:r>
            <a:r>
              <a:rPr lang="en-US" altLang="zh-CN" dirty="0">
                <a:effectLst/>
              </a:rPr>
              <a:t>1</a:t>
            </a:r>
            <a:r>
              <a:rPr lang="zh-CN" altLang="zh-CN" dirty="0">
                <a:effectLst/>
              </a:rPr>
              <a:t>：</a:t>
            </a:r>
            <a:r>
              <a:rPr lang="en-US" altLang="zh-CN" dirty="0" err="1">
                <a:effectLst/>
              </a:rPr>
              <a:t>i</a:t>
            </a:r>
            <a:r>
              <a:rPr lang="en-US" altLang="zh-CN" dirty="0">
                <a:effectLst/>
              </a:rPr>
              <a:t>=1</a:t>
            </a:r>
            <a:r>
              <a:rPr lang="zh-CN" altLang="zh-CN" dirty="0">
                <a:effectLst/>
              </a:rPr>
              <a:t>为什么没有被输出？</a:t>
            </a:r>
            <a:endParaRPr lang="zh-CN" altLang="zh-CN" dirty="0">
              <a:effectLs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1000"/>
                                        <p:tgtEl>
                                          <p:spTgt spid="1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grpId="0" nodeType="withEffect">
                                  <p:stCondLst>
                                    <p:cond delay="40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bldLvl="0" animBg="1"/>
      <p:bldP spid="12" grpId="0" bldLvl="0" animBg="1"/>
      <p:bldP spid="15" grpId="0" animBg="1"/>
      <p:bldP spid="17" grpId="0" bldLvl="0" animBg="1"/>
      <p:bldP spid="18"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p>
            <a:r>
              <a:rPr altLang="zh-CN" dirty="0">
                <a:sym typeface="+mn-ea"/>
              </a:rPr>
              <a:t>（</a:t>
            </a:r>
            <a:r>
              <a:rPr lang="en-US" altLang="zh-CN" dirty="0">
                <a:sym typeface="+mn-ea"/>
              </a:rPr>
              <a:t>2</a:t>
            </a:r>
            <a:r>
              <a:rPr altLang="zh-CN" dirty="0">
                <a:sym typeface="+mn-ea"/>
              </a:rPr>
              <a:t>）状况</a:t>
            </a:r>
            <a:r>
              <a:rPr lang="en-US" altLang="zh-CN" dirty="0">
                <a:sym typeface="+mn-ea"/>
              </a:rPr>
              <a:t>2</a:t>
            </a:r>
            <a:r>
              <a:rPr altLang="zh-CN" dirty="0">
                <a:sym typeface="+mn-ea"/>
              </a:rPr>
              <a:t>：</a:t>
            </a:r>
            <a:r>
              <a:rPr lang="en-US" altLang="zh-CN" dirty="0" err="1">
                <a:sym typeface="+mn-ea"/>
              </a:rPr>
              <a:t>i</a:t>
            </a:r>
            <a:r>
              <a:rPr lang="en-US" altLang="zh-CN" dirty="0">
                <a:sym typeface="+mn-ea"/>
              </a:rPr>
              <a:t>=5</a:t>
            </a:r>
            <a:r>
              <a:rPr altLang="zh-CN" dirty="0">
                <a:sym typeface="+mn-ea"/>
              </a:rPr>
              <a:t>为什么输出了两次？</a:t>
            </a:r>
            <a:endParaRPr lang="zh-CN" altLang="en-US"/>
          </a:p>
        </p:txBody>
      </p:sp>
      <p:sp>
        <p:nvSpPr>
          <p:cNvPr id="19" name="Rectangle 4"/>
          <p:cNvSpPr>
            <a:spLocks noChangeArrowheads="1"/>
          </p:cNvSpPr>
          <p:nvPr/>
        </p:nvSpPr>
        <p:spPr bwMode="auto">
          <a:xfrm>
            <a:off x="1187450" y="2133600"/>
            <a:ext cx="6985000" cy="2735263"/>
          </a:xfrm>
          <a:prstGeom prst="rect">
            <a:avLst/>
          </a:prstGeom>
          <a:ln>
            <a:solidFill>
              <a:schemeClr val="accent1"/>
            </a:solidFill>
          </a:ln>
        </p:spPr>
        <p:style>
          <a:lnRef idx="1">
            <a:schemeClr val="accent1"/>
          </a:lnRef>
          <a:fillRef idx="2">
            <a:schemeClr val="accent1"/>
          </a:fillRef>
          <a:effectRef idx="1">
            <a:schemeClr val="accent1"/>
          </a:effectRef>
          <a:fontRef idx="minor">
            <a:schemeClr val="dk1"/>
          </a:fontRef>
        </p:style>
        <p:txBody>
          <a:bodyPr/>
          <a:lstStyle/>
          <a:p>
            <a:pPr marL="342900" indent="-342900">
              <a:lnSpc>
                <a:spcPct val="90000"/>
              </a:lnSpc>
              <a:spcBef>
                <a:spcPct val="20000"/>
              </a:spcBef>
              <a:buClr>
                <a:schemeClr val="folHlink"/>
              </a:buClr>
              <a:buSzPct val="60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itchFamily="2" charset="-122"/>
              </a:rPr>
              <a:t>public void run(){  </a:t>
            </a:r>
            <a:endParaRPr kumimoji="1" lang="en-US" altLang="zh-CN" sz="2000" dirty="0">
              <a:solidFill>
                <a:schemeClr val="tx1"/>
              </a:solidFill>
              <a:latin typeface="Book Antiqua" panose="02040602050305030304" pitchFamily="18" charset="0"/>
              <a:ea typeface="宋体"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itchFamily="2" charset="-122"/>
              </a:rPr>
              <a:t>while(</a:t>
            </a:r>
            <a:r>
              <a:rPr kumimoji="1" lang="en-US" altLang="zh-CN" sz="2000" dirty="0" err="1">
                <a:solidFill>
                  <a:schemeClr val="tx1"/>
                </a:solidFill>
                <a:latin typeface="Book Antiqua" panose="02040602050305030304" pitchFamily="18" charset="0"/>
                <a:ea typeface="宋体" pitchFamily="2" charset="-122"/>
              </a:rPr>
              <a:t>i</a:t>
            </a:r>
            <a:r>
              <a:rPr kumimoji="1" lang="en-US" altLang="zh-CN" sz="2000" dirty="0">
                <a:solidFill>
                  <a:schemeClr val="tx1"/>
                </a:solidFill>
                <a:latin typeface="Book Antiqua" panose="02040602050305030304" pitchFamily="18" charset="0"/>
                <a:ea typeface="宋体" pitchFamily="2" charset="-122"/>
              </a:rPr>
              <a:t>&lt;5){</a:t>
            </a:r>
            <a:endParaRPr kumimoji="1" lang="en-US" altLang="zh-CN" sz="2000" dirty="0">
              <a:solidFill>
                <a:schemeClr val="tx1"/>
              </a:solidFill>
              <a:latin typeface="Book Antiqua" panose="02040602050305030304" pitchFamily="18" charset="0"/>
              <a:ea typeface="宋体"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itchFamily="2" charset="-122"/>
              </a:rPr>
              <a:t>     </a:t>
            </a:r>
            <a:r>
              <a:rPr kumimoji="1" lang="en-US" altLang="zh-CN" sz="2000" dirty="0" err="1">
                <a:solidFill>
                  <a:schemeClr val="tx1"/>
                </a:solidFill>
                <a:latin typeface="Book Antiqua" panose="02040602050305030304" pitchFamily="18" charset="0"/>
                <a:ea typeface="宋体" pitchFamily="2" charset="-122"/>
              </a:rPr>
              <a:t>i</a:t>
            </a:r>
            <a:r>
              <a:rPr kumimoji="1" lang="en-US" altLang="zh-CN" sz="2000" dirty="0">
                <a:solidFill>
                  <a:schemeClr val="tx1"/>
                </a:solidFill>
                <a:latin typeface="Book Antiqua" panose="02040602050305030304" pitchFamily="18" charset="0"/>
                <a:ea typeface="宋体" pitchFamily="2" charset="-122"/>
              </a:rPr>
              <a:t>++;</a:t>
            </a:r>
            <a:endParaRPr kumimoji="1" lang="en-US" altLang="zh-CN" sz="2000" dirty="0">
              <a:solidFill>
                <a:schemeClr val="tx1"/>
              </a:solidFill>
              <a:latin typeface="Book Antiqua" panose="02040602050305030304" pitchFamily="18" charset="0"/>
              <a:ea typeface="宋体"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itchFamily="2" charset="-122"/>
              </a:rPr>
              <a:t>     for (</a:t>
            </a:r>
            <a:r>
              <a:rPr kumimoji="1" lang="en-US" altLang="zh-CN" sz="2000" dirty="0" err="1">
                <a:solidFill>
                  <a:schemeClr val="tx1"/>
                </a:solidFill>
                <a:latin typeface="Book Antiqua" panose="02040602050305030304" pitchFamily="18" charset="0"/>
                <a:ea typeface="宋体" pitchFamily="2" charset="-122"/>
              </a:rPr>
              <a:t>int</a:t>
            </a:r>
            <a:r>
              <a:rPr kumimoji="1" lang="en-US" altLang="zh-CN" sz="2000" dirty="0">
                <a:solidFill>
                  <a:schemeClr val="tx1"/>
                </a:solidFill>
                <a:latin typeface="Book Antiqua" panose="02040602050305030304" pitchFamily="18" charset="0"/>
                <a:ea typeface="宋体" pitchFamily="2" charset="-122"/>
              </a:rPr>
              <a:t> j = 0; j &lt; 20000000; </a:t>
            </a:r>
            <a:r>
              <a:rPr kumimoji="1" lang="en-US" altLang="zh-CN" sz="2000" dirty="0" err="1">
                <a:solidFill>
                  <a:schemeClr val="tx1"/>
                </a:solidFill>
                <a:latin typeface="Book Antiqua" panose="02040602050305030304" pitchFamily="18" charset="0"/>
                <a:ea typeface="宋体" pitchFamily="2" charset="-122"/>
              </a:rPr>
              <a:t>j++</a:t>
            </a:r>
            <a:r>
              <a:rPr kumimoji="1" lang="en-US" altLang="zh-CN" sz="2000" dirty="0">
                <a:solidFill>
                  <a:schemeClr val="tx1"/>
                </a:solidFill>
                <a:latin typeface="Book Antiqua" panose="02040602050305030304" pitchFamily="18" charset="0"/>
                <a:ea typeface="宋体" pitchFamily="2" charset="-122"/>
              </a:rPr>
              <a:t>);</a:t>
            </a:r>
            <a:endParaRPr kumimoji="1" lang="en-US" altLang="zh-CN" sz="2000" dirty="0">
              <a:solidFill>
                <a:schemeClr val="tx1"/>
              </a:solidFill>
              <a:latin typeface="Book Antiqua" panose="02040602050305030304" pitchFamily="18" charset="0"/>
              <a:ea typeface="宋体"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itchFamily="2" charset="-122"/>
              </a:rPr>
              <a:t>     </a:t>
            </a:r>
            <a:r>
              <a:rPr kumimoji="1" lang="en-US" altLang="zh-CN" sz="2000" dirty="0" err="1">
                <a:solidFill>
                  <a:schemeClr val="tx1"/>
                </a:solidFill>
                <a:latin typeface="Book Antiqua" panose="02040602050305030304" pitchFamily="18" charset="0"/>
                <a:ea typeface="宋体" pitchFamily="2" charset="-122"/>
              </a:rPr>
              <a:t>System.out.print</a:t>
            </a:r>
            <a:r>
              <a:rPr kumimoji="1" lang="en-US" altLang="zh-CN" sz="2000" dirty="0">
                <a:solidFill>
                  <a:schemeClr val="tx1"/>
                </a:solidFill>
                <a:latin typeface="Book Antiqua" panose="02040602050305030304" pitchFamily="18" charset="0"/>
                <a:ea typeface="宋体" pitchFamily="2" charset="-122"/>
              </a:rPr>
              <a:t>(</a:t>
            </a:r>
            <a:r>
              <a:rPr kumimoji="1" lang="en-US" altLang="zh-CN" sz="2000" dirty="0" err="1">
                <a:solidFill>
                  <a:schemeClr val="tx1"/>
                </a:solidFill>
                <a:latin typeface="Book Antiqua" panose="02040602050305030304" pitchFamily="18" charset="0"/>
                <a:ea typeface="宋体" pitchFamily="2" charset="-122"/>
              </a:rPr>
              <a:t>Thread.currentThread</a:t>
            </a:r>
            <a:r>
              <a:rPr kumimoji="1" lang="en-US" altLang="zh-CN" sz="2000" dirty="0">
                <a:solidFill>
                  <a:schemeClr val="tx1"/>
                </a:solidFill>
                <a:latin typeface="Book Antiqua" panose="02040602050305030304" pitchFamily="18" charset="0"/>
                <a:ea typeface="宋体" pitchFamily="2" charset="-122"/>
              </a:rPr>
              <a:t>().</a:t>
            </a:r>
            <a:r>
              <a:rPr kumimoji="1" lang="en-US" altLang="zh-CN" sz="2000" dirty="0" err="1">
                <a:solidFill>
                  <a:schemeClr val="tx1"/>
                </a:solidFill>
                <a:latin typeface="Book Antiqua" panose="02040602050305030304" pitchFamily="18" charset="0"/>
                <a:ea typeface="宋体" pitchFamily="2" charset="-122"/>
              </a:rPr>
              <a:t>getName</a:t>
            </a:r>
            <a:r>
              <a:rPr kumimoji="1" lang="en-US" altLang="zh-CN" sz="2000" dirty="0">
                <a:solidFill>
                  <a:schemeClr val="tx1"/>
                </a:solidFill>
                <a:latin typeface="Book Antiqua" panose="02040602050305030304" pitchFamily="18" charset="0"/>
                <a:ea typeface="宋体" pitchFamily="2" charset="-122"/>
              </a:rPr>
              <a:t>());</a:t>
            </a:r>
            <a:endParaRPr kumimoji="1" lang="en-US" altLang="zh-CN" sz="2000" dirty="0">
              <a:solidFill>
                <a:schemeClr val="tx1"/>
              </a:solidFill>
              <a:latin typeface="Book Antiqua" panose="02040602050305030304" pitchFamily="18" charset="0"/>
              <a:ea typeface="宋体"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itchFamily="2" charset="-122"/>
              </a:rPr>
              <a:t>     </a:t>
            </a:r>
            <a:r>
              <a:rPr kumimoji="1" lang="en-US" altLang="zh-CN" sz="2000" dirty="0" err="1">
                <a:solidFill>
                  <a:schemeClr val="tx1"/>
                </a:solidFill>
                <a:latin typeface="Book Antiqua" panose="02040602050305030304" pitchFamily="18" charset="0"/>
                <a:ea typeface="宋体" pitchFamily="2" charset="-122"/>
              </a:rPr>
              <a:t>System.out.println</a:t>
            </a:r>
            <a:r>
              <a:rPr kumimoji="1" lang="en-US" altLang="zh-CN" sz="2000" dirty="0">
                <a:solidFill>
                  <a:schemeClr val="tx1"/>
                </a:solidFill>
                <a:latin typeface="Book Antiqua" panose="02040602050305030304" pitchFamily="18" charset="0"/>
                <a:ea typeface="宋体" pitchFamily="2" charset="-122"/>
              </a:rPr>
              <a:t>("</a:t>
            </a:r>
            <a:r>
              <a:rPr kumimoji="1" lang="en-US" altLang="zh-CN" sz="2000" dirty="0" err="1">
                <a:solidFill>
                  <a:schemeClr val="tx1"/>
                </a:solidFill>
                <a:latin typeface="Book Antiqua" panose="02040602050305030304" pitchFamily="18" charset="0"/>
                <a:ea typeface="宋体" pitchFamily="2" charset="-122"/>
              </a:rPr>
              <a:t>i</a:t>
            </a:r>
            <a:r>
              <a:rPr kumimoji="1" lang="en-US" altLang="zh-CN" sz="2000" dirty="0">
                <a:solidFill>
                  <a:schemeClr val="tx1"/>
                </a:solidFill>
                <a:latin typeface="Book Antiqua" panose="02040602050305030304" pitchFamily="18" charset="0"/>
                <a:ea typeface="宋体" pitchFamily="2" charset="-122"/>
              </a:rPr>
              <a:t>=" + </a:t>
            </a:r>
            <a:r>
              <a:rPr kumimoji="1" lang="en-US" altLang="zh-CN" sz="2000" dirty="0" err="1">
                <a:solidFill>
                  <a:schemeClr val="tx1"/>
                </a:solidFill>
                <a:latin typeface="Book Antiqua" panose="02040602050305030304" pitchFamily="18" charset="0"/>
                <a:ea typeface="宋体" pitchFamily="2" charset="-122"/>
              </a:rPr>
              <a:t>i</a:t>
            </a:r>
            <a:r>
              <a:rPr kumimoji="1" lang="en-US" altLang="zh-CN" sz="2000" dirty="0">
                <a:solidFill>
                  <a:schemeClr val="tx1"/>
                </a:solidFill>
                <a:latin typeface="Book Antiqua" panose="02040602050305030304" pitchFamily="18" charset="0"/>
                <a:ea typeface="宋体" pitchFamily="2" charset="-122"/>
              </a:rPr>
              <a:t>);</a:t>
            </a:r>
            <a:endParaRPr kumimoji="1" lang="en-US" altLang="zh-CN" sz="2000" dirty="0">
              <a:solidFill>
                <a:schemeClr val="tx1"/>
              </a:solidFill>
              <a:latin typeface="Book Antiqua" panose="02040602050305030304" pitchFamily="18" charset="0"/>
              <a:ea typeface="宋体" pitchFamily="2" charset="-122"/>
            </a:endParaRPr>
          </a:p>
          <a:p>
            <a:pPr marL="742950" lvl="1" indent="-285750">
              <a:lnSpc>
                <a:spcPct val="90000"/>
              </a:lnSpc>
              <a:spcBef>
                <a:spcPct val="20000"/>
              </a:spcBef>
              <a:buClr>
                <a:schemeClr val="hlink"/>
              </a:buClr>
              <a:buSzPct val="55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itchFamily="2" charset="-122"/>
              </a:rPr>
              <a:t>}</a:t>
            </a:r>
            <a:endParaRPr kumimoji="1" lang="en-US" altLang="zh-CN" sz="2000" dirty="0">
              <a:solidFill>
                <a:schemeClr val="tx1"/>
              </a:solidFill>
              <a:latin typeface="Book Antiqua" panose="02040602050305030304" pitchFamily="18" charset="0"/>
              <a:ea typeface="宋体" pitchFamily="2" charset="-122"/>
            </a:endParaRPr>
          </a:p>
          <a:p>
            <a:pPr marL="342900" indent="-342900">
              <a:lnSpc>
                <a:spcPct val="90000"/>
              </a:lnSpc>
              <a:spcBef>
                <a:spcPct val="20000"/>
              </a:spcBef>
              <a:buClr>
                <a:schemeClr val="folHlink"/>
              </a:buClr>
              <a:buSzPct val="60000"/>
              <a:buFont typeface="Wingdings" panose="05000000000000000000" pitchFamily="2" charset="2"/>
              <a:buNone/>
            </a:pPr>
            <a:r>
              <a:rPr kumimoji="1" lang="en-US" altLang="zh-CN" sz="2000" dirty="0">
                <a:solidFill>
                  <a:schemeClr val="tx1"/>
                </a:solidFill>
                <a:latin typeface="Book Antiqua" panose="02040602050305030304" pitchFamily="18" charset="0"/>
                <a:ea typeface="宋体" pitchFamily="2" charset="-122"/>
              </a:rPr>
              <a:t>}</a:t>
            </a:r>
            <a:endParaRPr kumimoji="1" lang="en-US" altLang="zh-CN" sz="2000" dirty="0">
              <a:solidFill>
                <a:schemeClr val="tx1"/>
              </a:solidFill>
              <a:latin typeface="Book Antiqua" panose="02040602050305030304" pitchFamily="18" charset="0"/>
              <a:ea typeface="宋体" pitchFamily="2" charset="-122"/>
            </a:endParaRPr>
          </a:p>
        </p:txBody>
      </p:sp>
      <p:sp>
        <p:nvSpPr>
          <p:cNvPr id="20" name="Line 5"/>
          <p:cNvSpPr>
            <a:spLocks noChangeShapeType="1"/>
          </p:cNvSpPr>
          <p:nvPr/>
        </p:nvSpPr>
        <p:spPr bwMode="auto">
          <a:xfrm>
            <a:off x="1187450" y="2492375"/>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1" name="Line 6"/>
          <p:cNvSpPr>
            <a:spLocks noChangeShapeType="1"/>
          </p:cNvSpPr>
          <p:nvPr/>
        </p:nvSpPr>
        <p:spPr bwMode="auto">
          <a:xfrm>
            <a:off x="1187450" y="2852738"/>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2" name="Line 7"/>
          <p:cNvSpPr>
            <a:spLocks noChangeShapeType="1"/>
          </p:cNvSpPr>
          <p:nvPr/>
        </p:nvSpPr>
        <p:spPr bwMode="auto">
          <a:xfrm>
            <a:off x="1187450" y="3141663"/>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3" name="Line 8"/>
          <p:cNvSpPr>
            <a:spLocks noChangeShapeType="1"/>
          </p:cNvSpPr>
          <p:nvPr/>
        </p:nvSpPr>
        <p:spPr bwMode="auto">
          <a:xfrm>
            <a:off x="1187450" y="3500438"/>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4" name="Line 9"/>
          <p:cNvSpPr>
            <a:spLocks noChangeShapeType="1"/>
          </p:cNvSpPr>
          <p:nvPr/>
        </p:nvSpPr>
        <p:spPr bwMode="auto">
          <a:xfrm>
            <a:off x="1187450" y="3860800"/>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5" name="Line 10"/>
          <p:cNvSpPr>
            <a:spLocks noChangeShapeType="1"/>
          </p:cNvSpPr>
          <p:nvPr/>
        </p:nvSpPr>
        <p:spPr bwMode="auto">
          <a:xfrm>
            <a:off x="1187450" y="4221088"/>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6" name="Line 11"/>
          <p:cNvSpPr>
            <a:spLocks noChangeShapeType="1"/>
          </p:cNvSpPr>
          <p:nvPr/>
        </p:nvSpPr>
        <p:spPr bwMode="auto">
          <a:xfrm>
            <a:off x="1187450" y="4508500"/>
            <a:ext cx="6985000" cy="0"/>
          </a:xfrm>
          <a:prstGeom prst="line">
            <a:avLst/>
          </a:prstGeom>
          <a:noFill/>
          <a:ln w="19050">
            <a:solidFill>
              <a:srgbClr val="FFFF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p>
        </p:txBody>
      </p:sp>
      <p:sp>
        <p:nvSpPr>
          <p:cNvPr id="27" name="Line 12"/>
          <p:cNvSpPr>
            <a:spLocks noChangeShapeType="1"/>
          </p:cNvSpPr>
          <p:nvPr/>
        </p:nvSpPr>
        <p:spPr bwMode="auto">
          <a:xfrm>
            <a:off x="1591200" y="1700213"/>
            <a:ext cx="0" cy="2449512"/>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29" name="Text Box 14"/>
          <p:cNvSpPr txBox="1">
            <a:spLocks noChangeArrowheads="1"/>
          </p:cNvSpPr>
          <p:nvPr/>
        </p:nvSpPr>
        <p:spPr bwMode="auto">
          <a:xfrm>
            <a:off x="431800" y="1615758"/>
            <a:ext cx="1116013"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000">
                <a:latin typeface="Book Antiqua" panose="02040602050305030304" pitchFamily="18" charset="0"/>
              </a:rPr>
              <a:t>线程</a:t>
            </a:r>
            <a:r>
              <a:rPr lang="en-US" altLang="zh-CN" sz="2000">
                <a:latin typeface="Book Antiqua" panose="02040602050305030304" pitchFamily="18" charset="0"/>
              </a:rPr>
              <a:t>A</a:t>
            </a:r>
            <a:endParaRPr lang="en-US" altLang="zh-CN" sz="2000">
              <a:latin typeface="Book Antiqua" panose="02040602050305030304" pitchFamily="18" charset="0"/>
            </a:endParaRPr>
          </a:p>
        </p:txBody>
      </p:sp>
      <p:sp>
        <p:nvSpPr>
          <p:cNvPr id="31" name="Line 18"/>
          <p:cNvSpPr>
            <a:spLocks noChangeShapeType="1"/>
          </p:cNvSpPr>
          <p:nvPr/>
        </p:nvSpPr>
        <p:spPr bwMode="auto">
          <a:xfrm>
            <a:off x="7650000" y="1700213"/>
            <a:ext cx="0" cy="1800225"/>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32" name="Text Box 20"/>
          <p:cNvSpPr txBox="1">
            <a:spLocks noChangeArrowheads="1"/>
          </p:cNvSpPr>
          <p:nvPr/>
        </p:nvSpPr>
        <p:spPr bwMode="auto">
          <a:xfrm>
            <a:off x="7776468" y="1615758"/>
            <a:ext cx="1116012"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000" dirty="0">
                <a:latin typeface="Book Antiqua" panose="02040602050305030304" pitchFamily="18" charset="0"/>
              </a:rPr>
              <a:t>线程</a:t>
            </a:r>
            <a:r>
              <a:rPr lang="en-US" altLang="zh-CN" sz="2000" dirty="0">
                <a:latin typeface="Book Antiqua" panose="02040602050305030304" pitchFamily="18" charset="0"/>
              </a:rPr>
              <a:t>B</a:t>
            </a:r>
            <a:endParaRPr lang="en-US" altLang="zh-CN" sz="2000" dirty="0">
              <a:latin typeface="Book Antiqua" panose="02040602050305030304" pitchFamily="18" charset="0"/>
            </a:endParaRPr>
          </a:p>
        </p:txBody>
      </p:sp>
      <p:sp>
        <p:nvSpPr>
          <p:cNvPr id="34" name="Text Box 22"/>
          <p:cNvSpPr txBox="1">
            <a:spLocks noChangeArrowheads="1"/>
          </p:cNvSpPr>
          <p:nvPr/>
        </p:nvSpPr>
        <p:spPr bwMode="auto">
          <a:xfrm>
            <a:off x="6516581" y="4869406"/>
            <a:ext cx="2376264" cy="706755"/>
          </a:xfrm>
          <a:prstGeom prst="rect">
            <a:avLst/>
          </a:prstGeom>
          <a:noFill/>
          <a:ln>
            <a:noFill/>
          </a:ln>
          <a:effectLst/>
        </p:spPr>
        <p:txBody>
          <a:bodyPr wrap="square" anchor="b">
            <a:spAutoFit/>
          </a:bodyPr>
          <a:lstStyle>
            <a:defPPr>
              <a:defRPr lang="zh-CN"/>
            </a:defPPr>
            <a:lvl1pPr>
              <a:defRPr sz="2000">
                <a:solidFill>
                  <a:schemeClr val="bg1"/>
                </a:solidFill>
                <a:latin typeface="宋体" pitchFamily="2" charset="-122"/>
                <a:ea typeface="宋体" pitchFamily="2" charset="-122"/>
              </a:defRPr>
            </a:lvl1pPr>
          </a:lstStyle>
          <a:p>
            <a:r>
              <a:rPr lang="en-US" altLang="zh-CN" dirty="0">
                <a:solidFill>
                  <a:schemeClr val="tx1"/>
                </a:solidFill>
              </a:rPr>
              <a:t>① </a:t>
            </a:r>
            <a:r>
              <a:rPr lang="en-US" altLang="zh-CN" dirty="0" err="1">
                <a:solidFill>
                  <a:schemeClr val="tx1"/>
                </a:solidFill>
              </a:rPr>
              <a:t>i</a:t>
            </a:r>
            <a:r>
              <a:rPr lang="en-US" altLang="zh-CN" dirty="0">
                <a:solidFill>
                  <a:schemeClr val="tx1"/>
                </a:solidFill>
              </a:rPr>
              <a:t>=4</a:t>
            </a:r>
            <a:endParaRPr lang="en-US" altLang="zh-CN" dirty="0">
              <a:solidFill>
                <a:schemeClr val="tx1"/>
              </a:solidFill>
            </a:endParaRPr>
          </a:p>
          <a:p>
            <a:r>
              <a:rPr lang="zh-CN" altLang="en-US" dirty="0">
                <a:solidFill>
                  <a:schemeClr val="tx1"/>
                </a:solidFill>
              </a:rPr>
              <a:t>   时间片到被换下</a:t>
            </a:r>
            <a:endParaRPr lang="en-US" altLang="zh-CN" dirty="0">
              <a:solidFill>
                <a:schemeClr val="tx1"/>
              </a:solidFill>
            </a:endParaRPr>
          </a:p>
        </p:txBody>
      </p:sp>
      <p:sp>
        <p:nvSpPr>
          <p:cNvPr id="35" name="Text Box 23"/>
          <p:cNvSpPr txBox="1">
            <a:spLocks noChangeArrowheads="1"/>
          </p:cNvSpPr>
          <p:nvPr/>
        </p:nvSpPr>
        <p:spPr bwMode="auto">
          <a:xfrm>
            <a:off x="-131445" y="4869180"/>
            <a:ext cx="2742565" cy="1322070"/>
          </a:xfrm>
          <a:prstGeom prst="rect">
            <a:avLst/>
          </a:prstGeom>
          <a:solidFill>
            <a:schemeClr val="bg1"/>
          </a:solidFill>
          <a:ln>
            <a:noFill/>
          </a:ln>
          <a:effectLst/>
        </p:spPr>
        <p:txBody>
          <a:bodyPr wrap="square" anchor="b">
            <a:spAutoFit/>
          </a:bodyPr>
          <a:lstStyle>
            <a:defPPr>
              <a:defRPr lang="zh-CN"/>
            </a:defPPr>
            <a:lvl1pPr>
              <a:defRPr sz="2000">
                <a:solidFill>
                  <a:schemeClr val="bg1"/>
                </a:solidFill>
                <a:latin typeface="宋体" pitchFamily="2" charset="-122"/>
                <a:ea typeface="宋体" pitchFamily="2" charset="-122"/>
              </a:defRPr>
            </a:lvl1pPr>
          </a:lstStyle>
          <a:p>
            <a:pPr algn="r"/>
            <a:r>
              <a:rPr lang="en-US" altLang="zh-CN" dirty="0">
                <a:solidFill>
                  <a:schemeClr val="tx1"/>
                </a:solidFill>
              </a:rPr>
              <a:t>② </a:t>
            </a:r>
            <a:r>
              <a:rPr lang="zh-CN" altLang="en-US" dirty="0">
                <a:solidFill>
                  <a:schemeClr val="tx1"/>
                </a:solidFill>
              </a:rPr>
              <a:t>被换上   </a:t>
            </a:r>
            <a:endParaRPr lang="en-US" altLang="zh-CN" dirty="0">
              <a:solidFill>
                <a:schemeClr val="tx1"/>
              </a:solidFill>
            </a:endParaRPr>
          </a:p>
          <a:p>
            <a:pPr algn="r"/>
            <a:r>
              <a:rPr lang="en-US" altLang="zh-CN" dirty="0">
                <a:solidFill>
                  <a:schemeClr val="tx1"/>
                </a:solidFill>
              </a:rPr>
              <a:t>   </a:t>
            </a:r>
            <a:r>
              <a:rPr lang="en-US" altLang="zh-CN" dirty="0" err="1">
                <a:solidFill>
                  <a:schemeClr val="tx1"/>
                </a:solidFill>
              </a:rPr>
              <a:t>i</a:t>
            </a:r>
            <a:r>
              <a:rPr lang="en-US" altLang="zh-CN" dirty="0">
                <a:solidFill>
                  <a:schemeClr val="tx1"/>
                </a:solidFill>
              </a:rPr>
              <a:t>=5</a:t>
            </a:r>
            <a:endParaRPr lang="en-US" altLang="zh-CN" dirty="0">
              <a:solidFill>
                <a:schemeClr val="tx1"/>
              </a:solidFill>
            </a:endParaRPr>
          </a:p>
          <a:p>
            <a:pPr algn="r"/>
            <a:r>
              <a:rPr lang="zh-CN" altLang="en-US" dirty="0">
                <a:solidFill>
                  <a:schemeClr val="tx1"/>
                </a:solidFill>
              </a:rPr>
              <a:t>   输出：</a:t>
            </a:r>
            <a:r>
              <a:rPr lang="en-US" altLang="zh-CN" dirty="0">
                <a:solidFill>
                  <a:schemeClr val="tx1"/>
                </a:solidFill>
              </a:rPr>
              <a:t>A </a:t>
            </a:r>
            <a:r>
              <a:rPr lang="en-US" altLang="zh-CN" dirty="0" err="1">
                <a:solidFill>
                  <a:schemeClr val="tx1"/>
                </a:solidFill>
              </a:rPr>
              <a:t>i</a:t>
            </a:r>
            <a:r>
              <a:rPr lang="en-US" altLang="zh-CN" dirty="0">
                <a:solidFill>
                  <a:schemeClr val="tx1"/>
                </a:solidFill>
              </a:rPr>
              <a:t>=5</a:t>
            </a:r>
            <a:endParaRPr lang="en-US" altLang="zh-CN" dirty="0">
              <a:solidFill>
                <a:schemeClr val="tx1"/>
              </a:solidFill>
            </a:endParaRPr>
          </a:p>
          <a:p>
            <a:pPr algn="r"/>
            <a:r>
              <a:rPr lang="en-US" altLang="zh-CN" dirty="0">
                <a:solidFill>
                  <a:schemeClr val="tx1"/>
                </a:solidFill>
              </a:rPr>
              <a:t>   </a:t>
            </a:r>
            <a:r>
              <a:rPr lang="zh-CN" altLang="en-US" dirty="0">
                <a:solidFill>
                  <a:schemeClr val="tx1"/>
                </a:solidFill>
              </a:rPr>
              <a:t>时间片到被换下</a:t>
            </a:r>
            <a:endParaRPr lang="en-US" altLang="zh-CN" dirty="0">
              <a:solidFill>
                <a:schemeClr val="tx1"/>
              </a:solidFill>
            </a:endParaRPr>
          </a:p>
        </p:txBody>
      </p:sp>
      <p:sp>
        <p:nvSpPr>
          <p:cNvPr id="37" name="Line 21"/>
          <p:cNvSpPr>
            <a:spLocks noChangeShapeType="1"/>
          </p:cNvSpPr>
          <p:nvPr/>
        </p:nvSpPr>
        <p:spPr bwMode="auto">
          <a:xfrm>
            <a:off x="7650000" y="3552111"/>
            <a:ext cx="0" cy="598184"/>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38" name="Text Box 22"/>
          <p:cNvSpPr txBox="1">
            <a:spLocks noChangeArrowheads="1"/>
          </p:cNvSpPr>
          <p:nvPr/>
        </p:nvSpPr>
        <p:spPr bwMode="auto">
          <a:xfrm>
            <a:off x="6521661" y="5484250"/>
            <a:ext cx="2232248" cy="706755"/>
          </a:xfrm>
          <a:prstGeom prst="rect">
            <a:avLst/>
          </a:prstGeom>
          <a:noFill/>
          <a:ln>
            <a:noFill/>
          </a:ln>
          <a:effectLst/>
        </p:spPr>
        <p:txBody>
          <a:bodyPr wrap="square" anchor="b">
            <a:spAutoFit/>
          </a:bodyPr>
          <a:lstStyle>
            <a:defPPr>
              <a:defRPr lang="zh-CN"/>
            </a:defPPr>
            <a:lvl1pPr>
              <a:defRPr sz="2000">
                <a:solidFill>
                  <a:schemeClr val="bg1"/>
                </a:solidFill>
                <a:latin typeface="宋体" pitchFamily="2" charset="-122"/>
                <a:ea typeface="宋体" pitchFamily="2" charset="-122"/>
              </a:defRPr>
            </a:lvl1pPr>
          </a:lstStyle>
          <a:p>
            <a:r>
              <a:rPr lang="en-US" altLang="zh-CN" dirty="0">
                <a:solidFill>
                  <a:schemeClr val="tx1"/>
                </a:solidFill>
              </a:rPr>
              <a:t>③ </a:t>
            </a:r>
            <a:r>
              <a:rPr lang="zh-CN" altLang="en-US" dirty="0">
                <a:solidFill>
                  <a:schemeClr val="tx1"/>
                </a:solidFill>
              </a:rPr>
              <a:t>被换上 </a:t>
            </a:r>
            <a:endParaRPr lang="en-US" altLang="zh-CN" dirty="0">
              <a:solidFill>
                <a:schemeClr val="tx1"/>
              </a:solidFill>
            </a:endParaRPr>
          </a:p>
          <a:p>
            <a:r>
              <a:rPr lang="en-US" altLang="zh-CN" dirty="0">
                <a:solidFill>
                  <a:schemeClr val="tx1"/>
                </a:solidFill>
              </a:rPr>
              <a:t>   </a:t>
            </a:r>
            <a:r>
              <a:rPr lang="zh-CN" altLang="en-US" dirty="0">
                <a:solidFill>
                  <a:schemeClr val="tx1"/>
                </a:solidFill>
              </a:rPr>
              <a:t>输出：</a:t>
            </a:r>
            <a:r>
              <a:rPr lang="en-US" altLang="zh-CN" dirty="0">
                <a:solidFill>
                  <a:schemeClr val="tx1"/>
                </a:solidFill>
              </a:rPr>
              <a:t>B </a:t>
            </a:r>
            <a:r>
              <a:rPr lang="en-US" altLang="zh-CN" dirty="0" err="1">
                <a:solidFill>
                  <a:schemeClr val="tx1"/>
                </a:solidFill>
              </a:rPr>
              <a:t>i</a:t>
            </a:r>
            <a:r>
              <a:rPr lang="en-US" altLang="zh-CN" dirty="0">
                <a:solidFill>
                  <a:schemeClr val="tx1"/>
                </a:solidFill>
              </a:rPr>
              <a:t>=5</a:t>
            </a:r>
            <a:endParaRPr lang="en-US" altLang="zh-CN" dirty="0">
              <a:solidFill>
                <a:schemeClr val="tx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5" grpId="0" bldLvl="0" animBg="1"/>
      <p:bldP spid="37" grpId="0" animBg="1"/>
      <p:bldP spid="38"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04913" y="370388"/>
            <a:ext cx="6482886" cy="427990"/>
          </a:xfrm>
        </p:spPr>
        <p:txBody>
          <a:bodyPr/>
          <a:p>
            <a:endParaRPr lang="zh-CN" altLang="en-US"/>
          </a:p>
        </p:txBody>
      </p:sp>
      <p:pic>
        <p:nvPicPr>
          <p:cNvPr id="3" name="图片 2"/>
          <p:cNvPicPr>
            <a:picLocks noChangeAspect="1"/>
          </p:cNvPicPr>
          <p:nvPr/>
        </p:nvPicPr>
        <p:blipFill>
          <a:blip r:embed="rId1"/>
          <a:stretch>
            <a:fillRect/>
          </a:stretch>
        </p:blipFill>
        <p:spPr>
          <a:xfrm>
            <a:off x="813435" y="975995"/>
            <a:ext cx="5541010" cy="2519045"/>
          </a:xfrm>
          <a:prstGeom prst="rect">
            <a:avLst/>
          </a:prstGeom>
        </p:spPr>
      </p:pic>
      <p:pic>
        <p:nvPicPr>
          <p:cNvPr id="5" name="图片 4"/>
          <p:cNvPicPr>
            <a:picLocks noChangeAspect="1"/>
          </p:cNvPicPr>
          <p:nvPr/>
        </p:nvPicPr>
        <p:blipFill>
          <a:blip r:embed="rId2"/>
          <a:stretch>
            <a:fillRect/>
          </a:stretch>
        </p:blipFill>
        <p:spPr>
          <a:xfrm>
            <a:off x="1860550" y="3566795"/>
            <a:ext cx="6182995" cy="2515235"/>
          </a:xfrm>
          <a:prstGeom prst="rect">
            <a:avLst/>
          </a:prstGeom>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4" name="Rectangle 4"/>
          <p:cNvSpPr>
            <a:spLocks noChangeArrowheads="1"/>
          </p:cNvSpPr>
          <p:nvPr/>
        </p:nvSpPr>
        <p:spPr bwMode="auto">
          <a:xfrm>
            <a:off x="899592" y="2275046"/>
            <a:ext cx="7056263" cy="3455987"/>
          </a:xfrm>
          <a:prstGeom prst="rect">
            <a:avLst/>
          </a:prstGeom>
        </p:spPr>
        <p:style>
          <a:lnRef idx="1">
            <a:schemeClr val="accent1"/>
          </a:lnRef>
          <a:fillRef idx="2">
            <a:schemeClr val="accent1"/>
          </a:fillRef>
          <a:effectRef idx="1">
            <a:schemeClr val="accent1"/>
          </a:effectRef>
          <a:fontRef idx="minor">
            <a:schemeClr val="dk1"/>
          </a:fontRef>
        </p:style>
        <p:txBody>
          <a:bodyPr/>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9pPr>
          </a:lstStyle>
          <a:p>
            <a:pPr>
              <a:lnSpc>
                <a:spcPct val="90000"/>
              </a:lnSpc>
              <a:buFont typeface="Wingdings" panose="05000000000000000000" pitchFamily="2" charset="2"/>
              <a:buNone/>
            </a:pPr>
            <a:r>
              <a:rPr lang="en-US" altLang="zh-CN" sz="2000" dirty="0"/>
              <a:t>public void run(){</a:t>
            </a:r>
            <a:endParaRPr lang="en-US" altLang="zh-CN" sz="2000" dirty="0"/>
          </a:p>
          <a:p>
            <a:pPr lvl="1">
              <a:lnSpc>
                <a:spcPct val="90000"/>
              </a:lnSpc>
              <a:buFont typeface="Wingdings" panose="05000000000000000000" pitchFamily="2" charset="2"/>
              <a:buNone/>
            </a:pPr>
            <a:r>
              <a:rPr lang="en-US" altLang="zh-CN" sz="2000" dirty="0"/>
              <a:t>while(</a:t>
            </a:r>
            <a:r>
              <a:rPr lang="en-US" altLang="zh-CN" sz="2000" dirty="0" err="1"/>
              <a:t>i</a:t>
            </a:r>
            <a:r>
              <a:rPr lang="en-US" altLang="zh-CN" sz="2000" dirty="0"/>
              <a:t>&lt;5){</a:t>
            </a: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r>
              <a:rPr lang="en-US" altLang="zh-CN" sz="2000" dirty="0"/>
              <a:t>}</a:t>
            </a:r>
            <a:endParaRPr lang="en-US" altLang="zh-CN" sz="2000" dirty="0"/>
          </a:p>
          <a:p>
            <a:pPr>
              <a:lnSpc>
                <a:spcPct val="90000"/>
              </a:lnSpc>
              <a:buFont typeface="Wingdings" panose="05000000000000000000" pitchFamily="2" charset="2"/>
              <a:buNone/>
            </a:pPr>
            <a:r>
              <a:rPr lang="en-US" altLang="zh-CN" sz="2000" dirty="0"/>
              <a:t>}</a:t>
            </a:r>
            <a:endParaRPr lang="en-US" altLang="zh-CN" sz="2000" dirty="0"/>
          </a:p>
        </p:txBody>
      </p:sp>
      <p:sp>
        <p:nvSpPr>
          <p:cNvPr id="225285" name="Rectangle 5"/>
          <p:cNvSpPr>
            <a:spLocks noChangeArrowheads="1"/>
          </p:cNvSpPr>
          <p:nvPr/>
        </p:nvSpPr>
        <p:spPr bwMode="auto">
          <a:xfrm>
            <a:off x="1690167" y="3041173"/>
            <a:ext cx="6121672" cy="1753235"/>
          </a:xfrm>
          <a:prstGeom prst="rect">
            <a:avLst/>
          </a:prstGeom>
          <a:solidFill>
            <a:schemeClr val="bg1"/>
          </a:solidFill>
          <a:ln>
            <a:noFill/>
          </a:ln>
          <a:effectLst/>
          <a:extLs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p>
            <a:r>
              <a:rPr lang="en-US" altLang="zh-CN" sz="1800" dirty="0">
                <a:solidFill>
                  <a:schemeClr val="tx1"/>
                </a:solidFill>
                <a:latin typeface="Book Antiqua" panose="02040602050305030304" pitchFamily="18" charset="0"/>
              </a:rPr>
              <a:t>synchronized(</a:t>
            </a:r>
            <a:r>
              <a:rPr lang="en-US" altLang="zh-CN" sz="1800" dirty="0">
                <a:solidFill>
                  <a:schemeClr val="tx1"/>
                </a:solidFill>
                <a:highlight>
                  <a:srgbClr val="FFFF00"/>
                </a:highlight>
                <a:latin typeface="Book Antiqua" panose="02040602050305030304" pitchFamily="18" charset="0"/>
              </a:rPr>
              <a:t>this</a:t>
            </a:r>
            <a:r>
              <a:rPr lang="en-US" altLang="zh-CN" sz="1800" dirty="0">
                <a:solidFill>
                  <a:schemeClr val="tx1"/>
                </a:solidFill>
                <a:latin typeface="Book Antiqua" panose="02040602050305030304" pitchFamily="18" charset="0"/>
              </a:rPr>
              <a:t>){  //</a:t>
            </a:r>
            <a:r>
              <a:rPr lang="zh-CN" altLang="en-US" sz="1800" dirty="0">
                <a:solidFill>
                  <a:schemeClr val="tx1"/>
                </a:solidFill>
                <a:latin typeface="Book Antiqua" panose="02040602050305030304" pitchFamily="18" charset="0"/>
              </a:rPr>
              <a:t>加锁</a:t>
            </a:r>
            <a:endParaRPr lang="zh-CN" altLang="en-US" sz="1800" dirty="0">
              <a:solidFill>
                <a:schemeClr val="tx1"/>
              </a:solidFill>
              <a:latin typeface="Book Antiqua" panose="02040602050305030304" pitchFamily="18" charset="0"/>
            </a:endParaRPr>
          </a:p>
          <a:p>
            <a:r>
              <a:rPr lang="zh-CN" altLang="en-US" sz="1800" dirty="0">
                <a:solidFill>
                  <a:schemeClr val="tx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for(</a:t>
            </a:r>
            <a:r>
              <a:rPr lang="en-US" altLang="zh-CN" sz="1800" dirty="0" err="1">
                <a:solidFill>
                  <a:srgbClr val="A50021"/>
                </a:solidFill>
                <a:latin typeface="Book Antiqua" panose="02040602050305030304" pitchFamily="18" charset="0"/>
              </a:rPr>
              <a:t>int</a:t>
            </a:r>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=1;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&lt;=10000000;i++);   </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System.out.print</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Thread.currentThread</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getName</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System.out.println</a:t>
            </a:r>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chemeClr val="tx1"/>
                </a:solidFill>
                <a:latin typeface="Book Antiqua" panose="02040602050305030304" pitchFamily="18" charset="0"/>
              </a:rPr>
              <a:t>}</a:t>
            </a:r>
            <a:endParaRPr lang="en-US" altLang="zh-CN" sz="1800" dirty="0">
              <a:solidFill>
                <a:schemeClr val="tx1"/>
              </a:solidFill>
              <a:latin typeface="Book Antiqua" panose="02040602050305030304" pitchFamily="18" charset="0"/>
            </a:endParaRPr>
          </a:p>
        </p:txBody>
      </p:sp>
      <p:sp>
        <p:nvSpPr>
          <p:cNvPr id="12" name="标题 19"/>
          <p:cNvSpPr txBox="1">
            <a:spLocks noGrp="1"/>
          </p:cNvSpPr>
          <p:nvPr>
            <p:ph type="title"/>
          </p:nvPr>
        </p:nvSpPr>
        <p:spPr>
          <a:prstGeom prst="rect">
            <a:avLst/>
          </a:prstGeom>
        </p:spPr>
        <p:txBody>
          <a:bodyPr vert="horz" rtlCol="0" anchor="ctr">
            <a:normAutofit/>
            <a:scene3d>
              <a:camera prst="orthographicFront"/>
              <a:lightRig rig="soft" dir="t"/>
            </a:scene3d>
            <a:sp3d prstMaterial="softEdge">
              <a:bevelT w="25400" h="25400"/>
            </a:sp3d>
          </a:bodyPr>
          <a:lstStyle/>
          <a:p>
            <a:r>
              <a:rPr lang="zh-CN" altLang="en-US" dirty="0">
                <a:effectLst/>
              </a:rPr>
              <a:t>同步代码块</a:t>
            </a:r>
            <a:endParaRPr lang="zh-CN" altLang="zh-CN" dirty="0">
              <a:effectLst/>
            </a:endParaRPr>
          </a:p>
        </p:txBody>
      </p:sp>
      <p:sp>
        <p:nvSpPr>
          <p:cNvPr id="13" name="矩形 12"/>
          <p:cNvSpPr/>
          <p:nvPr/>
        </p:nvSpPr>
        <p:spPr>
          <a:xfrm>
            <a:off x="4751003" y="1125692"/>
            <a:ext cx="3240360" cy="9220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err="1"/>
              <a:t>synchonized</a:t>
            </a:r>
            <a:r>
              <a:rPr lang="en-US" altLang="zh-CN" dirty="0"/>
              <a:t> (</a:t>
            </a:r>
            <a:r>
              <a:rPr lang="zh-CN" altLang="zh-CN" dirty="0"/>
              <a:t>对象</a:t>
            </a:r>
            <a:r>
              <a:rPr lang="en-US" altLang="zh-CN" dirty="0"/>
              <a:t>) {</a:t>
            </a:r>
            <a:endParaRPr lang="zh-CN" altLang="zh-CN" dirty="0"/>
          </a:p>
          <a:p>
            <a:r>
              <a:rPr lang="en-US" altLang="zh-CN" dirty="0"/>
              <a:t>       ……  </a:t>
            </a:r>
            <a:endParaRPr lang="zh-CN" altLang="zh-CN" dirty="0"/>
          </a:p>
          <a:p>
            <a:r>
              <a:rPr lang="en-US" altLang="zh-CN" dirty="0"/>
              <a:t>} </a:t>
            </a:r>
            <a:endParaRPr lang="zh-CN" altLang="en-US" dirty="0"/>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70388"/>
            <a:ext cx="6482886" cy="427990"/>
          </a:xfrm>
        </p:spPr>
        <p:txBody>
          <a:bodyPr/>
          <a:p>
            <a:endParaRPr lang="zh-CN" altLang="en-US"/>
          </a:p>
        </p:txBody>
      </p:sp>
      <p:sp>
        <p:nvSpPr>
          <p:cNvPr id="15" name="文本框 14"/>
          <p:cNvSpPr txBox="1"/>
          <p:nvPr/>
        </p:nvSpPr>
        <p:spPr>
          <a:xfrm>
            <a:off x="2627784" y="3459986"/>
            <a:ext cx="6143600" cy="2584450"/>
          </a:xfrm>
          <a:prstGeom prst="rect">
            <a:avLst/>
          </a:prstGeom>
          <a:solidFill>
            <a:srgbClr val="CDE0E8"/>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class</a:t>
            </a:r>
            <a:r>
              <a:rPr lang="en-US" altLang="zh-CN" sz="1800" b="1" dirty="0">
                <a:solidFill>
                  <a:srgbClr val="000000"/>
                </a:solidFill>
                <a:latin typeface="Consolas" panose="020B0609020204030204" pitchFamily="49" charset="0"/>
              </a:rPr>
              <a:t> Test {</a:t>
            </a:r>
            <a:endParaRPr lang="en-US" altLang="zh-CN" sz="1800" b="1" dirty="0">
              <a:solidFill>
                <a:srgbClr val="000000"/>
              </a:solidFill>
              <a:latin typeface="Consolas" panose="020B0609020204030204" pitchFamily="49" charset="0"/>
            </a:endParaRPr>
          </a:p>
          <a:p>
            <a:pPr lvl="1"/>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static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void</a:t>
            </a:r>
            <a:r>
              <a:rPr lang="en-US" altLang="zh-CN" b="1" dirty="0">
                <a:solidFill>
                  <a:srgbClr val="000000"/>
                </a:solidFill>
                <a:latin typeface="Consolas" panose="020B0609020204030204" pitchFamily="49" charset="0"/>
              </a:rPr>
              <a:t> main(String[] </a:t>
            </a:r>
            <a:r>
              <a:rPr lang="en-US" altLang="zh-CN" b="1" dirty="0" err="1">
                <a:solidFill>
                  <a:srgbClr val="6A3E3E"/>
                </a:solidFill>
                <a:latin typeface="Consolas" panose="020B0609020204030204" pitchFamily="49" charset="0"/>
              </a:rPr>
              <a:t>args</a:t>
            </a:r>
            <a:r>
              <a:rPr lang="en-US" altLang="zh-CN" b="1" dirty="0">
                <a:solidFill>
                  <a:srgbClr val="000000"/>
                </a:solidFill>
                <a:latin typeface="Consolas" panose="020B0609020204030204" pitchFamily="49" charset="0"/>
              </a:rPr>
              <a:t>) {</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Runnable </a:t>
            </a:r>
            <a:r>
              <a:rPr lang="en-US" altLang="zh-CN" dirty="0">
                <a:solidFill>
                  <a:srgbClr val="6A3E3E"/>
                </a:solidFill>
                <a:latin typeface="Consolas" panose="020B0609020204030204" pitchFamily="49" charset="0"/>
              </a:rPr>
              <a:t>target</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a:t>
            </a:r>
            <a:r>
              <a:rPr lang="en-US" altLang="zh-CN" b="1" dirty="0" err="1">
                <a:solidFill>
                  <a:srgbClr val="000000"/>
                </a:solidFill>
                <a:latin typeface="Consolas" panose="020B0609020204030204" pitchFamily="49" charset="0"/>
              </a:rPr>
              <a:t>MyRunnable</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 </a:t>
            </a:r>
            <a:r>
              <a:rPr lang="en-US" altLang="zh-CN" b="1" dirty="0">
                <a:solidFill>
                  <a:srgbClr val="2A00FF"/>
                </a:solidFill>
                <a:latin typeface="Consolas" panose="020B0609020204030204" pitchFamily="49" charset="0"/>
              </a:rPr>
              <a:t>"A"</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Thread </a:t>
            </a:r>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 = </a:t>
            </a:r>
            <a:r>
              <a:rPr lang="en-US" altLang="zh-CN" b="1" dirty="0">
                <a:solidFill>
                  <a:srgbClr val="7F0055"/>
                </a:solidFill>
                <a:latin typeface="Consolas" panose="020B0609020204030204" pitchFamily="49" charset="0"/>
              </a:rPr>
              <a:t>new</a:t>
            </a:r>
            <a:r>
              <a:rPr lang="en-US" altLang="zh-CN" b="1" dirty="0">
                <a:solidFill>
                  <a:srgbClr val="000000"/>
                </a:solidFill>
                <a:latin typeface="Consolas" panose="020B0609020204030204" pitchFamily="49" charset="0"/>
              </a:rPr>
              <a:t> Thread(</a:t>
            </a:r>
            <a:r>
              <a:rPr lang="en-US" altLang="zh-CN" b="1" dirty="0">
                <a:solidFill>
                  <a:srgbClr val="6A3E3E"/>
                </a:solidFill>
                <a:latin typeface="Consolas" panose="020B0609020204030204" pitchFamily="49" charset="0"/>
              </a:rPr>
              <a:t>target</a:t>
            </a:r>
            <a:r>
              <a:rPr lang="en-US" altLang="zh-CN" b="1" dirty="0">
                <a:solidFill>
                  <a:srgbClr val="000000"/>
                </a:solidFill>
                <a:latin typeface="Consolas" panose="020B0609020204030204" pitchFamily="49" charset="0"/>
              </a:rPr>
              <a:t>, </a:t>
            </a:r>
            <a:r>
              <a:rPr lang="en-US" altLang="zh-CN" b="1" dirty="0">
                <a:solidFill>
                  <a:srgbClr val="2A00FF"/>
                </a:solidFill>
                <a:latin typeface="Consolas" panose="020B0609020204030204" pitchFamily="49" charset="0"/>
              </a:rPr>
              <a:t>"B"</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2"/>
            <a:r>
              <a:rPr lang="en-US" altLang="zh-CN" dirty="0">
                <a:solidFill>
                  <a:srgbClr val="6A3E3E"/>
                </a:solidFill>
                <a:latin typeface="Consolas" panose="020B0609020204030204" pitchFamily="49" charset="0"/>
              </a:rPr>
              <a:t>t1</a:t>
            </a:r>
            <a:r>
              <a:rPr lang="en-US" altLang="zh-CN" dirty="0">
                <a:solidFill>
                  <a:srgbClr val="000000"/>
                </a:solidFill>
                <a:latin typeface="Consolas" panose="020B0609020204030204" pitchFamily="49" charset="0"/>
              </a:rPr>
              <a:t>.start();</a:t>
            </a:r>
            <a:endParaRPr lang="en-US" altLang="zh-CN" dirty="0">
              <a:solidFill>
                <a:srgbClr val="000000"/>
              </a:solidFill>
              <a:latin typeface="Consolas" panose="020B0609020204030204" pitchFamily="49" charset="0"/>
            </a:endParaRPr>
          </a:p>
          <a:p>
            <a:pPr lvl="2"/>
            <a:r>
              <a:rPr lang="en-US" altLang="zh-CN" dirty="0">
                <a:solidFill>
                  <a:srgbClr val="6A3E3E"/>
                </a:solidFill>
                <a:latin typeface="Consolas" panose="020B0609020204030204" pitchFamily="49" charset="0"/>
              </a:rPr>
              <a:t>t2</a:t>
            </a:r>
            <a:r>
              <a:rPr lang="en-US" altLang="zh-CN" dirty="0">
                <a:solidFill>
                  <a:srgbClr val="000000"/>
                </a:solidFill>
                <a:latin typeface="Consolas" panose="020B0609020204030204" pitchFamily="49" charset="0"/>
              </a:rPr>
              <a:t>.start();</a:t>
            </a:r>
            <a:endParaRPr lang="en-US" altLang="zh-CN"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en-US" altLang="zh-CN" sz="1800" dirty="0">
              <a:solidFill>
                <a:srgbClr val="000000"/>
              </a:solidFill>
              <a:latin typeface="Consolas" panose="020B0609020204030204" pitchFamily="49" charset="0"/>
            </a:endParaRPr>
          </a:p>
        </p:txBody>
      </p:sp>
      <p:sp>
        <p:nvSpPr>
          <p:cNvPr id="10" name="文本框 9"/>
          <p:cNvSpPr txBox="1"/>
          <p:nvPr/>
        </p:nvSpPr>
        <p:spPr>
          <a:xfrm>
            <a:off x="125760" y="998136"/>
            <a:ext cx="8892480" cy="3291840"/>
          </a:xfrm>
          <a:prstGeom prst="rect">
            <a:avLst/>
          </a:prstGeom>
          <a:noFill/>
        </p:spPr>
        <p:txBody>
          <a:bodyPr wrap="square">
            <a:spAutoFit/>
          </a:bodyPr>
          <a:lstStyle/>
          <a:p>
            <a:pPr algn="l"/>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class</a:t>
            </a:r>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MyRunnable</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implements</a:t>
            </a:r>
            <a:r>
              <a:rPr lang="en-US" altLang="zh-CN" sz="1600" b="1" dirty="0">
                <a:solidFill>
                  <a:srgbClr val="000000"/>
                </a:solidFill>
                <a:latin typeface="Consolas" panose="020B0609020204030204" pitchFamily="49" charset="0"/>
              </a:rPr>
              <a:t> Runnable{</a:t>
            </a:r>
            <a:endParaRPr lang="en-US" altLang="zh-CN" sz="1600" b="1" dirty="0">
              <a:solidFill>
                <a:srgbClr val="000000"/>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private</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int</a:t>
            </a:r>
            <a:r>
              <a:rPr lang="en-US" altLang="zh-CN" sz="1600" b="1" dirty="0">
                <a:solidFill>
                  <a:srgbClr val="000000"/>
                </a:solidFill>
                <a:latin typeface="Consolas" panose="020B0609020204030204" pitchFamily="49" charset="0"/>
              </a:rPr>
              <a:t> </a:t>
            </a:r>
            <a:r>
              <a:rPr lang="en-US" altLang="zh-CN" sz="1600" b="1" dirty="0" err="1">
                <a:solidFill>
                  <a:srgbClr val="0000C0"/>
                </a:solidFill>
                <a:latin typeface="Consolas" panose="020B0609020204030204" pitchFamily="49" charset="0"/>
              </a:rPr>
              <a:t>i</a:t>
            </a:r>
            <a:r>
              <a:rPr lang="en-US" altLang="zh-CN" sz="1600" b="1" dirty="0">
                <a:solidFill>
                  <a:srgbClr val="000000"/>
                </a:solidFill>
                <a:latin typeface="Consolas" panose="020B0609020204030204" pitchFamily="49" charset="0"/>
              </a:rPr>
              <a:t>=0;  </a:t>
            </a:r>
            <a:r>
              <a:rPr lang="en-US" altLang="zh-CN" sz="1600" b="1" dirty="0">
                <a:solidFill>
                  <a:srgbClr val="3F7F5F"/>
                </a:solidFill>
                <a:latin typeface="Consolas" panose="020B0609020204030204" pitchFamily="49" charset="0"/>
              </a:rPr>
              <a:t>//</a:t>
            </a:r>
            <a:r>
              <a:rPr lang="en-US" altLang="zh-CN" sz="1600" b="1" dirty="0" err="1">
                <a:solidFill>
                  <a:srgbClr val="3F7F5F"/>
                </a:solidFill>
                <a:latin typeface="Consolas" panose="020B0609020204030204" pitchFamily="49" charset="0"/>
              </a:rPr>
              <a:t>i</a:t>
            </a:r>
            <a:r>
              <a:rPr lang="zh-CN" altLang="en-US" sz="1600" b="1" dirty="0">
                <a:solidFill>
                  <a:srgbClr val="3F7F5F"/>
                </a:solidFill>
                <a:latin typeface="Consolas" panose="020B0609020204030204" pitchFamily="49" charset="0"/>
              </a:rPr>
              <a:t>作为属性</a:t>
            </a:r>
            <a:endParaRPr lang="zh-CN" altLang="en-US" sz="1600" b="1" dirty="0">
              <a:solidFill>
                <a:srgbClr val="3F7F5F"/>
              </a:solidFill>
              <a:latin typeface="Consolas" panose="020B0609020204030204" pitchFamily="49" charset="0"/>
            </a:endParaRPr>
          </a:p>
          <a:p>
            <a:pPr lvl="1"/>
            <a:r>
              <a:rPr lang="en-US" altLang="zh-CN" sz="1600" b="1" dirty="0">
                <a:solidFill>
                  <a:srgbClr val="7F0055"/>
                </a:solidFill>
                <a:latin typeface="Consolas" panose="020B0609020204030204" pitchFamily="49" charset="0"/>
              </a:rPr>
              <a:t>public</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void</a:t>
            </a:r>
            <a:r>
              <a:rPr lang="en-US" altLang="zh-CN" sz="1600" b="1" dirty="0">
                <a:solidFill>
                  <a:srgbClr val="000000"/>
                </a:solidFill>
                <a:latin typeface="Consolas" panose="020B0609020204030204" pitchFamily="49" charset="0"/>
              </a:rPr>
              <a:t> run(){</a:t>
            </a:r>
            <a:endParaRPr lang="en-US" altLang="zh-CN" sz="1600" b="1" dirty="0">
              <a:solidFill>
                <a:srgbClr val="000000"/>
              </a:solidFill>
              <a:latin typeface="Consolas" panose="020B0609020204030204" pitchFamily="49" charset="0"/>
            </a:endParaRPr>
          </a:p>
          <a:p>
            <a:pPr lvl="2"/>
            <a:r>
              <a:rPr lang="en-US" altLang="zh-CN" sz="1600" b="1" dirty="0">
                <a:solidFill>
                  <a:srgbClr val="7F0055"/>
                </a:solidFill>
                <a:latin typeface="Consolas" panose="020B0609020204030204" pitchFamily="49" charset="0"/>
              </a:rPr>
              <a:t>while</a:t>
            </a:r>
            <a:r>
              <a:rPr lang="en-US" altLang="zh-CN" sz="1600" b="1" dirty="0">
                <a:solidFill>
                  <a:srgbClr val="000000"/>
                </a:solidFill>
                <a:latin typeface="Consolas" panose="020B0609020204030204" pitchFamily="49" charset="0"/>
              </a:rPr>
              <a:t>(</a:t>
            </a:r>
            <a:r>
              <a:rPr lang="en-US" altLang="zh-CN" sz="1600" b="1" dirty="0" err="1">
                <a:solidFill>
                  <a:srgbClr val="0000C0"/>
                </a:solidFill>
                <a:latin typeface="Consolas" panose="020B0609020204030204" pitchFamily="49" charset="0"/>
              </a:rPr>
              <a:t>i</a:t>
            </a:r>
            <a:r>
              <a:rPr lang="en-US" altLang="zh-CN" sz="1600" b="1" dirty="0">
                <a:solidFill>
                  <a:srgbClr val="000000"/>
                </a:solidFill>
                <a:latin typeface="Consolas" panose="020B0609020204030204" pitchFamily="49" charset="0"/>
              </a:rPr>
              <a:t>&lt;5){</a:t>
            </a:r>
            <a:endParaRPr lang="en-US" altLang="zh-CN" sz="1600" b="1" dirty="0">
              <a:solidFill>
                <a:srgbClr val="000000"/>
              </a:solidFill>
              <a:latin typeface="Consolas" panose="020B0609020204030204" pitchFamily="49" charset="0"/>
            </a:endParaRPr>
          </a:p>
          <a:p>
            <a:pPr lvl="3"/>
            <a:r>
              <a:rPr lang="en-US" altLang="zh-CN" sz="1600" b="1" dirty="0">
                <a:solidFill>
                  <a:srgbClr val="7F0055"/>
                </a:solidFill>
                <a:latin typeface="Consolas" panose="020B0609020204030204" pitchFamily="49" charset="0"/>
              </a:rPr>
              <a:t>synchronized</a:t>
            </a:r>
            <a:r>
              <a:rPr lang="en-US" altLang="zh-CN" sz="1600" b="1" dirty="0">
                <a:solidFill>
                  <a:srgbClr val="000000"/>
                </a:solidFill>
                <a:latin typeface="Consolas" panose="020B0609020204030204" pitchFamily="49" charset="0"/>
              </a:rPr>
              <a:t>(</a:t>
            </a:r>
            <a:r>
              <a:rPr lang="en-US" altLang="zh-CN" sz="1600" b="1" dirty="0">
                <a:solidFill>
                  <a:srgbClr val="7F0055"/>
                </a:solidFill>
                <a:highlight>
                  <a:srgbClr val="FFFF00"/>
                </a:highlight>
                <a:latin typeface="Consolas" panose="020B0609020204030204" pitchFamily="49" charset="0"/>
              </a:rPr>
              <a:t>this</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4"/>
            <a:r>
              <a:rPr lang="en-US" altLang="zh-CN" sz="1600" dirty="0" err="1">
                <a:solidFill>
                  <a:srgbClr val="0000C0"/>
                </a:solidFill>
                <a:latin typeface="Consolas" panose="020B0609020204030204" pitchFamily="49" charset="0"/>
              </a:rPr>
              <a:t>i</a:t>
            </a:r>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lvl="4"/>
            <a:r>
              <a:rPr lang="en-US" altLang="zh-CN" sz="1600" b="1" dirty="0">
                <a:solidFill>
                  <a:srgbClr val="7F0055"/>
                </a:solidFill>
                <a:latin typeface="Consolas" panose="020B0609020204030204" pitchFamily="49" charset="0"/>
              </a:rPr>
              <a:t>for</a:t>
            </a:r>
            <a:r>
              <a:rPr lang="en-US" altLang="zh-CN" sz="1600" b="1" dirty="0">
                <a:solidFill>
                  <a:srgbClr val="000000"/>
                </a:solidFill>
                <a:latin typeface="Consolas" panose="020B0609020204030204" pitchFamily="49" charset="0"/>
              </a:rPr>
              <a:t> (</a:t>
            </a:r>
            <a:r>
              <a:rPr lang="en-US" altLang="zh-CN" sz="1600" b="1" dirty="0">
                <a:solidFill>
                  <a:srgbClr val="7F0055"/>
                </a:solidFill>
                <a:latin typeface="Consolas" panose="020B0609020204030204" pitchFamily="49" charset="0"/>
              </a:rPr>
              <a:t>int</a:t>
            </a:r>
            <a:r>
              <a:rPr lang="en-US" altLang="zh-CN" sz="1600" b="1" dirty="0">
                <a:solidFill>
                  <a:srgbClr val="000000"/>
                </a:solidFill>
                <a:latin typeface="Consolas" panose="020B0609020204030204" pitchFamily="49" charset="0"/>
              </a:rPr>
              <a:t> </a:t>
            </a:r>
            <a:r>
              <a:rPr lang="en-US" altLang="zh-CN" sz="1600" b="1" dirty="0">
                <a:solidFill>
                  <a:srgbClr val="6A3E3E"/>
                </a:solidFill>
                <a:latin typeface="Consolas" panose="020B0609020204030204" pitchFamily="49" charset="0"/>
              </a:rPr>
              <a:t>j</a:t>
            </a:r>
            <a:r>
              <a:rPr lang="en-US" altLang="zh-CN" sz="1600" b="1" dirty="0">
                <a:solidFill>
                  <a:srgbClr val="000000"/>
                </a:solidFill>
                <a:latin typeface="Consolas" panose="020B0609020204030204" pitchFamily="49" charset="0"/>
              </a:rPr>
              <a:t>=0; </a:t>
            </a:r>
            <a:r>
              <a:rPr lang="en-US" altLang="zh-CN" sz="1600" b="1" dirty="0">
                <a:solidFill>
                  <a:srgbClr val="6A3E3E"/>
                </a:solidFill>
                <a:latin typeface="Consolas" panose="020B0609020204030204" pitchFamily="49" charset="0"/>
              </a:rPr>
              <a:t>j</a:t>
            </a:r>
            <a:r>
              <a:rPr lang="en-US" altLang="zh-CN" sz="1600" b="1" dirty="0">
                <a:solidFill>
                  <a:srgbClr val="000000"/>
                </a:solidFill>
                <a:latin typeface="Consolas" panose="020B0609020204030204" pitchFamily="49" charset="0"/>
              </a:rPr>
              <a:t>&lt;20000000; </a:t>
            </a:r>
            <a:r>
              <a:rPr lang="en-US" altLang="zh-CN" sz="1600" b="1" dirty="0" err="1">
                <a:solidFill>
                  <a:srgbClr val="6A3E3E"/>
                </a:solidFill>
                <a:latin typeface="Consolas" panose="020B0609020204030204" pitchFamily="49" charset="0"/>
              </a:rPr>
              <a:t>j</a:t>
            </a:r>
            <a:r>
              <a:rPr lang="en-US" altLang="zh-CN" sz="1600" b="1" dirty="0" err="1">
                <a:solidFill>
                  <a:srgbClr val="000000"/>
                </a:solidFill>
                <a:latin typeface="Consolas" panose="020B0609020204030204" pitchFamily="49" charset="0"/>
              </a:rPr>
              <a:t>++</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4"/>
            <a:r>
              <a:rPr lang="en-US" altLang="zh-CN" sz="1600" dirty="0" err="1">
                <a:solidFill>
                  <a:srgbClr val="000000"/>
                </a:solidFill>
                <a:latin typeface="Consolas" panose="020B0609020204030204" pitchFamily="49" charset="0"/>
              </a:rPr>
              <a:t>System.</a:t>
            </a:r>
            <a:r>
              <a:rPr lang="en-US" altLang="zh-CN" sz="1600" b="1" dirty="0" err="1">
                <a:solidFill>
                  <a:srgbClr val="0000C0"/>
                </a:solidFill>
                <a:latin typeface="Consolas" panose="020B0609020204030204" pitchFamily="49" charset="0"/>
              </a:rPr>
              <a:t>out</a:t>
            </a:r>
            <a:r>
              <a:rPr lang="en-US" altLang="zh-CN" sz="1600" b="1" dirty="0" err="1">
                <a:solidFill>
                  <a:srgbClr val="000000"/>
                </a:solidFill>
                <a:latin typeface="Consolas" panose="020B0609020204030204" pitchFamily="49" charset="0"/>
              </a:rPr>
              <a:t>.print</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Thread.currentThread</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getName</a:t>
            </a:r>
            <a:r>
              <a:rPr lang="en-US" altLang="zh-CN" sz="1600" b="1" dirty="0">
                <a:solidFill>
                  <a:srgbClr val="000000"/>
                </a:solidFill>
                <a:latin typeface="Consolas" panose="020B0609020204030204" pitchFamily="49" charset="0"/>
              </a:rPr>
              <a:t>()+</a:t>
            </a:r>
            <a:r>
              <a:rPr lang="en-US" altLang="zh-CN" sz="1600" b="1" dirty="0">
                <a:solidFill>
                  <a:srgbClr val="2A00FF"/>
                </a:solidFill>
                <a:latin typeface="Consolas" panose="020B0609020204030204" pitchFamily="49" charset="0"/>
              </a:rPr>
              <a:t>" "</a:t>
            </a:r>
            <a:r>
              <a:rPr lang="en-US" altLang="zh-CN" sz="1600" b="1" dirty="0">
                <a:solidFill>
                  <a:srgbClr val="000000"/>
                </a:solidFill>
                <a:latin typeface="Consolas" panose="020B0609020204030204" pitchFamily="49" charset="0"/>
              </a:rPr>
              <a:t>);</a:t>
            </a:r>
            <a:endParaRPr lang="en-US" altLang="zh-CN" sz="1600" b="1" dirty="0">
              <a:solidFill>
                <a:srgbClr val="000000"/>
              </a:solidFill>
              <a:latin typeface="Consolas" panose="020B0609020204030204" pitchFamily="49" charset="0"/>
            </a:endParaRPr>
          </a:p>
          <a:p>
            <a:pPr lvl="4"/>
            <a:r>
              <a:rPr lang="nn-NO" altLang="zh-CN" sz="1600" dirty="0">
                <a:solidFill>
                  <a:srgbClr val="000000"/>
                </a:solidFill>
                <a:latin typeface="Consolas" panose="020B0609020204030204" pitchFamily="49" charset="0"/>
              </a:rPr>
              <a:t>System.</a:t>
            </a:r>
            <a:r>
              <a:rPr lang="nn-NO" altLang="zh-CN" sz="1600" b="1" dirty="0">
                <a:solidFill>
                  <a:srgbClr val="0000C0"/>
                </a:solidFill>
                <a:latin typeface="Consolas" panose="020B0609020204030204" pitchFamily="49" charset="0"/>
              </a:rPr>
              <a:t>out</a:t>
            </a:r>
            <a:r>
              <a:rPr lang="nn-NO" altLang="zh-CN" sz="1600" b="1" dirty="0">
                <a:solidFill>
                  <a:srgbClr val="000000"/>
                </a:solidFill>
                <a:latin typeface="Consolas" panose="020B0609020204030204" pitchFamily="49" charset="0"/>
              </a:rPr>
              <a:t>.println(</a:t>
            </a:r>
            <a:r>
              <a:rPr lang="nn-NO" altLang="zh-CN" sz="1600" b="1" dirty="0">
                <a:solidFill>
                  <a:srgbClr val="2A00FF"/>
                </a:solidFill>
                <a:latin typeface="Consolas" panose="020B0609020204030204" pitchFamily="49" charset="0"/>
              </a:rPr>
              <a:t>"i="</a:t>
            </a:r>
            <a:r>
              <a:rPr lang="nn-NO" altLang="zh-CN" sz="1600" b="1" dirty="0">
                <a:solidFill>
                  <a:srgbClr val="000000"/>
                </a:solidFill>
                <a:latin typeface="Consolas" panose="020B0609020204030204" pitchFamily="49" charset="0"/>
              </a:rPr>
              <a:t>+</a:t>
            </a:r>
            <a:r>
              <a:rPr lang="nn-NO" altLang="zh-CN" sz="1600" b="1" dirty="0">
                <a:solidFill>
                  <a:srgbClr val="0000C0"/>
                </a:solidFill>
                <a:latin typeface="Consolas" panose="020B0609020204030204" pitchFamily="49" charset="0"/>
              </a:rPr>
              <a:t>i</a:t>
            </a:r>
            <a:r>
              <a:rPr lang="nn-NO" altLang="zh-CN" sz="1600" b="1" dirty="0">
                <a:solidFill>
                  <a:srgbClr val="000000"/>
                </a:solidFill>
                <a:latin typeface="Consolas" panose="020B0609020204030204" pitchFamily="49" charset="0"/>
              </a:rPr>
              <a:t>);</a:t>
            </a:r>
            <a:endParaRPr lang="nn-NO" altLang="zh-CN" sz="1600" b="1" dirty="0">
              <a:solidFill>
                <a:srgbClr val="000000"/>
              </a:solidFill>
              <a:latin typeface="Consolas" panose="020B0609020204030204" pitchFamily="49" charset="0"/>
            </a:endParaRPr>
          </a:p>
          <a:p>
            <a:pPr lvl="3"/>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lvl="2"/>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pPr algn="l"/>
            <a:r>
              <a:rPr lang="en-US" altLang="zh-CN" sz="1600" dirty="0">
                <a:solidFill>
                  <a:srgbClr val="000000"/>
                </a:solidFill>
                <a:latin typeface="Consolas" panose="020B0609020204030204" pitchFamily="49" charset="0"/>
              </a:rPr>
              <a:t>}</a:t>
            </a:r>
            <a:endParaRPr lang="en-US" altLang="zh-CN" sz="1600" dirty="0">
              <a:solidFill>
                <a:srgbClr val="000000"/>
              </a:solidFill>
              <a:latin typeface="Consolas" panose="020B0609020204030204" pitchFamily="49"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en-US" dirty="0">
                <a:effectLst/>
              </a:rPr>
              <a:t>多进程</a:t>
            </a:r>
            <a:endParaRPr lang="zh-CN" altLang="en-US" dirty="0"/>
          </a:p>
        </p:txBody>
      </p:sp>
      <p:graphicFrame>
        <p:nvGraphicFramePr>
          <p:cNvPr id="4" name="表格 4"/>
          <p:cNvGraphicFramePr>
            <a:graphicFrameLocks noGrp="1"/>
          </p:cNvGraphicFramePr>
          <p:nvPr/>
        </p:nvGraphicFramePr>
        <p:xfrm>
          <a:off x="488250" y="1556792"/>
          <a:ext cx="7998495" cy="1368152"/>
        </p:xfrm>
        <a:graphic>
          <a:graphicData uri="http://schemas.openxmlformats.org/drawingml/2006/table">
            <a:tbl>
              <a:tblPr firstRow="1" bandRow="1">
                <a:tableStyleId>{5C22544A-7EE6-4342-B048-85BDC9FD1C3A}</a:tableStyleId>
              </a:tblPr>
              <a:tblGrid>
                <a:gridCol w="2666165"/>
                <a:gridCol w="2666165"/>
                <a:gridCol w="2666165"/>
              </a:tblGrid>
              <a:tr h="745181">
                <a:tc gridSpan="3">
                  <a:txBody>
                    <a:bodyPr/>
                    <a:lstStyle/>
                    <a:p>
                      <a:pPr algn="ctr"/>
                      <a:r>
                        <a:rPr lang="zh-CN" altLang="en-US" sz="3200" dirty="0">
                          <a:latin typeface="微软雅黑" panose="020B0503020204020204" pitchFamily="34" charset="-122"/>
                          <a:ea typeface="微软雅黑" panose="020B0503020204020204" pitchFamily="34" charset="-122"/>
                        </a:rPr>
                        <a:t>操作系统：多进程</a:t>
                      </a:r>
                      <a:endParaRPr lang="zh-CN" altLang="en-US" sz="3200" dirty="0">
                        <a:latin typeface="微软雅黑" panose="020B0503020204020204" pitchFamily="34" charset="-122"/>
                        <a:ea typeface="微软雅黑" panose="020B0503020204020204" pitchFamily="34" charset="-122"/>
                      </a:endParaRPr>
                    </a:p>
                  </a:txBody>
                  <a:tcPr anchor="ctr"/>
                </a:tc>
                <a:tc hMerge="1">
                  <a:tcPr/>
                </a:tc>
                <a:tc hMerge="1">
                  <a:tcPr anchor="ctr"/>
                </a:tc>
              </a:tr>
              <a:tr h="622971">
                <a:tc>
                  <a:txBody>
                    <a:bodyPr/>
                    <a:lstStyle/>
                    <a:p>
                      <a:pPr algn="ctr"/>
                      <a:r>
                        <a:rPr lang="en-US" altLang="zh-CN" sz="2400" dirty="0">
                          <a:latin typeface="微软雅黑" panose="020B0503020204020204" pitchFamily="34" charset="-122"/>
                          <a:ea typeface="微软雅黑" panose="020B0503020204020204" pitchFamily="34" charset="-122"/>
                        </a:rPr>
                        <a:t>Word</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微信</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dirty="0">
                        <a:latin typeface="微软雅黑" panose="020B0503020204020204" pitchFamily="34" charset="-122"/>
                        <a:ea typeface="微软雅黑" panose="020B0503020204020204" pitchFamily="34" charset="-122"/>
                      </a:endParaRPr>
                    </a:p>
                  </a:txBody>
                  <a:tcPr anchor="ctr"/>
                </a:tc>
              </a:tr>
            </a:tbl>
          </a:graphicData>
        </a:graphic>
      </p:graphicFrame>
      <p:sp>
        <p:nvSpPr>
          <p:cNvPr id="10" name="文本框 9"/>
          <p:cNvSpPr txBox="1"/>
          <p:nvPr/>
        </p:nvSpPr>
        <p:spPr>
          <a:xfrm>
            <a:off x="6516216" y="2348880"/>
            <a:ext cx="1152128" cy="398780"/>
          </a:xfrm>
          <a:prstGeom prst="rect">
            <a:avLst/>
          </a:prstGeom>
          <a:noFill/>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4" name="Rectangle 4"/>
          <p:cNvSpPr>
            <a:spLocks noChangeArrowheads="1"/>
          </p:cNvSpPr>
          <p:nvPr/>
        </p:nvSpPr>
        <p:spPr bwMode="auto">
          <a:xfrm>
            <a:off x="899592" y="1413986"/>
            <a:ext cx="7056263" cy="3455987"/>
          </a:xfrm>
          <a:prstGeom prst="rect">
            <a:avLst/>
          </a:prstGeom>
        </p:spPr>
        <p:style>
          <a:lnRef idx="1">
            <a:schemeClr val="accent1"/>
          </a:lnRef>
          <a:fillRef idx="2">
            <a:schemeClr val="accent1"/>
          </a:fillRef>
          <a:effectRef idx="1">
            <a:schemeClr val="accent1"/>
          </a:effectRef>
          <a:fontRef idx="minor">
            <a:schemeClr val="dk1"/>
          </a:fontRef>
        </p:style>
        <p:txBody>
          <a:bodyPr/>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800">
                <a:solidFill>
                  <a:schemeClr val="tx1"/>
                </a:solidFill>
                <a:latin typeface="Book Antiqua" panose="02040602050305030304" pitchFamily="18" charset="0"/>
                <a:ea typeface="宋体" pitchFamily="2" charset="-122"/>
              </a:defRPr>
            </a:lvl9pPr>
          </a:lstStyle>
          <a:p>
            <a:pPr>
              <a:lnSpc>
                <a:spcPct val="90000"/>
              </a:lnSpc>
              <a:buFont typeface="Wingdings" panose="05000000000000000000" pitchFamily="2" charset="2"/>
              <a:buNone/>
            </a:pPr>
            <a:r>
              <a:rPr lang="en-US" altLang="zh-CN" sz="2000" dirty="0"/>
              <a:t>public void run(){</a:t>
            </a:r>
            <a:endParaRPr lang="en-US" altLang="zh-CN" sz="2000" dirty="0"/>
          </a:p>
          <a:p>
            <a:pPr lvl="1">
              <a:lnSpc>
                <a:spcPct val="90000"/>
              </a:lnSpc>
              <a:buFont typeface="Wingdings" panose="05000000000000000000" pitchFamily="2" charset="2"/>
              <a:buNone/>
            </a:pPr>
            <a:r>
              <a:rPr lang="en-US" altLang="zh-CN" sz="2000" dirty="0"/>
              <a:t>while(</a:t>
            </a:r>
            <a:r>
              <a:rPr lang="en-US" altLang="zh-CN" sz="2000" dirty="0" err="1"/>
              <a:t>i</a:t>
            </a:r>
            <a:r>
              <a:rPr lang="en-US" altLang="zh-CN" sz="2000" dirty="0"/>
              <a:t>&lt;5){</a:t>
            </a: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endParaRPr lang="en-US" altLang="zh-CN" sz="2000" dirty="0"/>
          </a:p>
          <a:p>
            <a:pPr lvl="1">
              <a:lnSpc>
                <a:spcPct val="90000"/>
              </a:lnSpc>
              <a:buFont typeface="Wingdings" panose="05000000000000000000" pitchFamily="2" charset="2"/>
              <a:buNone/>
            </a:pPr>
            <a:r>
              <a:rPr lang="en-US" altLang="zh-CN" sz="2000" dirty="0"/>
              <a:t>}</a:t>
            </a:r>
            <a:endParaRPr lang="en-US" altLang="zh-CN" sz="2000" dirty="0"/>
          </a:p>
          <a:p>
            <a:pPr>
              <a:lnSpc>
                <a:spcPct val="90000"/>
              </a:lnSpc>
              <a:buFont typeface="Wingdings" panose="05000000000000000000" pitchFamily="2" charset="2"/>
              <a:buNone/>
            </a:pPr>
            <a:r>
              <a:rPr lang="en-US" altLang="zh-CN" sz="2000" dirty="0"/>
              <a:t>}</a:t>
            </a:r>
            <a:endParaRPr lang="en-US" altLang="zh-CN" sz="2000" dirty="0"/>
          </a:p>
        </p:txBody>
      </p:sp>
      <p:sp>
        <p:nvSpPr>
          <p:cNvPr id="225285" name="Rectangle 5"/>
          <p:cNvSpPr>
            <a:spLocks noChangeArrowheads="1"/>
          </p:cNvSpPr>
          <p:nvPr/>
        </p:nvSpPr>
        <p:spPr bwMode="auto">
          <a:xfrm>
            <a:off x="1690167" y="2180113"/>
            <a:ext cx="6121672" cy="1753235"/>
          </a:xfrm>
          <a:prstGeom prst="rect">
            <a:avLst/>
          </a:prstGeom>
          <a:solidFill>
            <a:schemeClr val="bg1"/>
          </a:solidFill>
          <a:ln>
            <a:noFill/>
          </a:ln>
          <a:effectLst/>
          <a:extLs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p>
            <a:r>
              <a:rPr lang="en-US" altLang="zh-CN" sz="1800" dirty="0">
                <a:solidFill>
                  <a:schemeClr val="tx1"/>
                </a:solidFill>
                <a:latin typeface="Book Antiqua" panose="02040602050305030304" pitchFamily="18" charset="0"/>
              </a:rPr>
              <a:t>synchronized(this){  //</a:t>
            </a:r>
            <a:r>
              <a:rPr lang="zh-CN" altLang="en-US" sz="1800" dirty="0">
                <a:solidFill>
                  <a:schemeClr val="tx1"/>
                </a:solidFill>
                <a:latin typeface="Book Antiqua" panose="02040602050305030304" pitchFamily="18" charset="0"/>
              </a:rPr>
              <a:t>加锁</a:t>
            </a:r>
            <a:endParaRPr lang="zh-CN" altLang="en-US" sz="1800" dirty="0">
              <a:solidFill>
                <a:schemeClr val="tx1"/>
              </a:solidFill>
              <a:latin typeface="Book Antiqua" panose="02040602050305030304" pitchFamily="18" charset="0"/>
            </a:endParaRPr>
          </a:p>
          <a:p>
            <a:r>
              <a:rPr lang="zh-CN" altLang="en-US" sz="1800" dirty="0">
                <a:solidFill>
                  <a:schemeClr val="tx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for(</a:t>
            </a:r>
            <a:r>
              <a:rPr lang="en-US" altLang="zh-CN" sz="1800" dirty="0" err="1">
                <a:solidFill>
                  <a:srgbClr val="A50021"/>
                </a:solidFill>
                <a:latin typeface="Book Antiqua" panose="02040602050305030304" pitchFamily="18" charset="0"/>
              </a:rPr>
              <a:t>int</a:t>
            </a:r>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=1;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&lt;=10000000;i++);   </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System.out.print</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Thread.currentThread</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getName</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System.out.println</a:t>
            </a:r>
            <a:r>
              <a:rPr lang="en-US" altLang="zh-CN" sz="1800" dirty="0">
                <a:solidFill>
                  <a:srgbClr val="A50021"/>
                </a:solidFill>
                <a:latin typeface="Book Antiqua" panose="02040602050305030304" pitchFamily="18" charset="0"/>
              </a:rPr>
              <a:t>(" </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r>
              <a:rPr lang="en-US" altLang="zh-CN" sz="1800" dirty="0" err="1">
                <a:solidFill>
                  <a:srgbClr val="A50021"/>
                </a:solidFill>
                <a:latin typeface="Book Antiqua" panose="02040602050305030304" pitchFamily="18" charset="0"/>
              </a:rPr>
              <a:t>i</a:t>
            </a:r>
            <a:r>
              <a:rPr lang="en-US" altLang="zh-CN" sz="1800" dirty="0">
                <a:solidFill>
                  <a:srgbClr val="A50021"/>
                </a:solidFill>
                <a:latin typeface="Book Antiqua" panose="02040602050305030304" pitchFamily="18" charset="0"/>
              </a:rPr>
              <a:t>);</a:t>
            </a:r>
            <a:endParaRPr lang="en-US" altLang="zh-CN" sz="1800" dirty="0">
              <a:solidFill>
                <a:srgbClr val="A50021"/>
              </a:solidFill>
              <a:latin typeface="Book Antiqua" panose="02040602050305030304" pitchFamily="18" charset="0"/>
            </a:endParaRPr>
          </a:p>
          <a:p>
            <a:r>
              <a:rPr lang="en-US" altLang="zh-CN" sz="1800" dirty="0">
                <a:solidFill>
                  <a:schemeClr val="tx1"/>
                </a:solidFill>
                <a:latin typeface="Book Antiqua" panose="02040602050305030304" pitchFamily="18" charset="0"/>
              </a:rPr>
              <a:t>}</a:t>
            </a:r>
            <a:endParaRPr lang="en-US" altLang="zh-CN" sz="1800" dirty="0">
              <a:solidFill>
                <a:schemeClr val="tx1"/>
              </a:solidFill>
              <a:latin typeface="Book Antiqua" panose="02040602050305030304" pitchFamily="18" charset="0"/>
            </a:endParaRPr>
          </a:p>
        </p:txBody>
      </p:sp>
      <p:sp>
        <p:nvSpPr>
          <p:cNvPr id="225286" name="Line 6"/>
          <p:cNvSpPr>
            <a:spLocks noChangeShapeType="1"/>
          </p:cNvSpPr>
          <p:nvPr/>
        </p:nvSpPr>
        <p:spPr bwMode="auto">
          <a:xfrm>
            <a:off x="1306279" y="1053623"/>
            <a:ext cx="0" cy="1079500"/>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225287" name="Text Box 7"/>
          <p:cNvSpPr txBox="1">
            <a:spLocks noChangeArrowheads="1"/>
          </p:cNvSpPr>
          <p:nvPr/>
        </p:nvSpPr>
        <p:spPr bwMode="auto">
          <a:xfrm>
            <a:off x="395015" y="1015206"/>
            <a:ext cx="1116013"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r>
              <a:rPr lang="zh-CN" altLang="en-US" sz="2000" dirty="0">
                <a:latin typeface="Book Antiqua" panose="02040602050305030304" pitchFamily="18" charset="0"/>
              </a:rPr>
              <a:t>线程</a:t>
            </a:r>
            <a:r>
              <a:rPr lang="en-US" altLang="zh-CN" sz="2000" dirty="0">
                <a:latin typeface="Book Antiqua" panose="02040602050305030304" pitchFamily="18" charset="0"/>
              </a:rPr>
              <a:t>A</a:t>
            </a:r>
            <a:endParaRPr lang="en-US" altLang="zh-CN" sz="2000" dirty="0">
              <a:latin typeface="Book Antiqua" panose="02040602050305030304" pitchFamily="18" charset="0"/>
            </a:endParaRPr>
          </a:p>
        </p:txBody>
      </p:sp>
      <p:sp>
        <p:nvSpPr>
          <p:cNvPr id="225288" name="Text Box 8"/>
          <p:cNvSpPr txBox="1">
            <a:spLocks noChangeArrowheads="1"/>
          </p:cNvSpPr>
          <p:nvPr/>
        </p:nvSpPr>
        <p:spPr bwMode="auto">
          <a:xfrm>
            <a:off x="279997" y="5025232"/>
            <a:ext cx="2052563" cy="706755"/>
          </a:xfrm>
          <a:prstGeom prst="rect">
            <a:avLst/>
          </a:prstGeom>
          <a:solidFill>
            <a:schemeClr val="bg1"/>
          </a:solidFill>
          <a:ln>
            <a:noFill/>
          </a:ln>
          <a:effectLst/>
        </p:spPr>
        <p:txBody>
          <a:bodyPr wrap="square" anchor="b">
            <a:spAutoFit/>
          </a:bodyPr>
          <a:lstStyle/>
          <a:p>
            <a:pPr algn="r"/>
            <a:r>
              <a:rPr lang="en-US" altLang="zh-CN" sz="2000" dirty="0">
                <a:latin typeface="宋体" pitchFamily="2" charset="-122"/>
                <a:ea typeface="宋体" pitchFamily="2" charset="-122"/>
              </a:rPr>
              <a:t>①</a:t>
            </a:r>
            <a:r>
              <a:rPr lang="en-US" altLang="zh-CN" sz="2000" dirty="0" err="1">
                <a:latin typeface="Book Antiqua" panose="02040602050305030304" pitchFamily="18" charset="0"/>
              </a:rPr>
              <a:t>i</a:t>
            </a:r>
            <a:r>
              <a:rPr lang="en-US" altLang="zh-CN" sz="2000" dirty="0">
                <a:latin typeface="Book Antiqua" panose="02040602050305030304" pitchFamily="18" charset="0"/>
              </a:rPr>
              <a:t>=4, </a:t>
            </a:r>
            <a:r>
              <a:rPr lang="zh-CN" altLang="en-US" sz="2000" dirty="0">
                <a:latin typeface="Book Antiqua" panose="02040602050305030304" pitchFamily="18" charset="0"/>
              </a:rPr>
              <a:t>通过</a:t>
            </a:r>
            <a:r>
              <a:rPr lang="en-US" altLang="zh-CN" sz="2000" dirty="0" err="1">
                <a:latin typeface="Book Antiqua" panose="02040602050305030304" pitchFamily="18" charset="0"/>
              </a:rPr>
              <a:t>i</a:t>
            </a:r>
            <a:r>
              <a:rPr lang="en-US" altLang="zh-CN" sz="2000" dirty="0">
                <a:latin typeface="Book Antiqua" panose="02040602050305030304" pitchFamily="18" charset="0"/>
              </a:rPr>
              <a:t>&lt;5</a:t>
            </a:r>
            <a:endParaRPr lang="en-US" altLang="zh-CN" sz="2000" dirty="0">
              <a:latin typeface="Book Antiqua" panose="02040602050305030304" pitchFamily="18" charset="0"/>
            </a:endParaRPr>
          </a:p>
          <a:p>
            <a:pPr algn="r"/>
            <a:r>
              <a:rPr lang="zh-CN" altLang="en-US" sz="2000" dirty="0">
                <a:latin typeface="Book Antiqua" panose="02040602050305030304" pitchFamily="18" charset="0"/>
              </a:rPr>
              <a:t>时间片到被换下</a:t>
            </a:r>
            <a:endParaRPr lang="zh-CN" altLang="en-US" sz="2000" dirty="0">
              <a:latin typeface="Book Antiqua" panose="02040602050305030304" pitchFamily="18" charset="0"/>
            </a:endParaRPr>
          </a:p>
        </p:txBody>
      </p:sp>
      <p:sp>
        <p:nvSpPr>
          <p:cNvPr id="225289" name="Line 9"/>
          <p:cNvSpPr>
            <a:spLocks noChangeShapeType="1"/>
          </p:cNvSpPr>
          <p:nvPr/>
        </p:nvSpPr>
        <p:spPr bwMode="auto">
          <a:xfrm>
            <a:off x="7523807" y="1053623"/>
            <a:ext cx="0" cy="2879725"/>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225290" name="Text Box 10"/>
          <p:cNvSpPr txBox="1">
            <a:spLocks noChangeArrowheads="1"/>
          </p:cNvSpPr>
          <p:nvPr/>
        </p:nvSpPr>
        <p:spPr bwMode="auto">
          <a:xfrm>
            <a:off x="7559922" y="1015206"/>
            <a:ext cx="1116013"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000" dirty="0">
                <a:latin typeface="Book Antiqua" panose="02040602050305030304" pitchFamily="18" charset="0"/>
              </a:rPr>
              <a:t>线程</a:t>
            </a:r>
            <a:r>
              <a:rPr lang="en-US" altLang="zh-CN" sz="2000" dirty="0">
                <a:latin typeface="Book Antiqua" panose="02040602050305030304" pitchFamily="18" charset="0"/>
              </a:rPr>
              <a:t>B</a:t>
            </a:r>
            <a:endParaRPr lang="en-US" altLang="zh-CN" sz="2000" dirty="0">
              <a:latin typeface="Book Antiqua" panose="02040602050305030304" pitchFamily="18" charset="0"/>
            </a:endParaRPr>
          </a:p>
        </p:txBody>
      </p:sp>
      <p:sp>
        <p:nvSpPr>
          <p:cNvPr id="225292" name="Text Box 12"/>
          <p:cNvSpPr txBox="1">
            <a:spLocks noChangeArrowheads="1"/>
          </p:cNvSpPr>
          <p:nvPr/>
        </p:nvSpPr>
        <p:spPr bwMode="auto">
          <a:xfrm>
            <a:off x="5789930" y="4204335"/>
            <a:ext cx="2694305" cy="1938020"/>
          </a:xfrm>
          <a:prstGeom prst="rect">
            <a:avLst/>
          </a:prstGeom>
          <a:solidFill>
            <a:schemeClr val="bg1"/>
          </a:solidFill>
          <a:ln>
            <a:noFill/>
          </a:ln>
          <a:effectLst/>
        </p:spPr>
        <p:txBody>
          <a:bodyPr wrap="square" anchor="b">
            <a:spAutoFit/>
          </a:bodyPr>
          <a:lstStyle/>
          <a:p>
            <a:r>
              <a:rPr lang="en-US" altLang="zh-CN" sz="2000" dirty="0">
                <a:latin typeface="宋体" pitchFamily="2" charset="-122"/>
                <a:ea typeface="宋体" pitchFamily="2" charset="-122"/>
              </a:rPr>
              <a:t>②</a:t>
            </a:r>
            <a:r>
              <a:rPr lang="zh-CN" altLang="en-US" sz="2000" dirty="0">
                <a:latin typeface="宋体" pitchFamily="2" charset="-122"/>
                <a:ea typeface="宋体" pitchFamily="2" charset="-122"/>
              </a:rPr>
              <a:t>被换上</a:t>
            </a:r>
            <a:endParaRPr lang="en-US" altLang="zh-CN" sz="2000" dirty="0">
              <a:latin typeface="宋体" pitchFamily="2" charset="-122"/>
              <a:ea typeface="宋体" pitchFamily="2" charset="-122"/>
            </a:endParaRPr>
          </a:p>
          <a:p>
            <a:r>
              <a:rPr lang="zh-CN" altLang="en-US" sz="2000" dirty="0">
                <a:latin typeface="宋体" pitchFamily="2" charset="-122"/>
                <a:ea typeface="宋体" pitchFamily="2" charset="-122"/>
              </a:rPr>
              <a:t>加锁，进入同步块</a:t>
            </a:r>
            <a:endParaRPr lang="en-US" altLang="zh-CN" sz="2000" dirty="0">
              <a:latin typeface="宋体" pitchFamily="2" charset="-122"/>
              <a:ea typeface="宋体" pitchFamily="2" charset="-122"/>
            </a:endParaRPr>
          </a:p>
          <a:p>
            <a:r>
              <a:rPr lang="en-US" altLang="zh-CN" sz="2000" dirty="0" err="1">
                <a:latin typeface="Book Antiqua" panose="02040602050305030304" pitchFamily="18" charset="0"/>
              </a:rPr>
              <a:t>i</a:t>
            </a:r>
            <a:r>
              <a:rPr lang="en-US" altLang="zh-CN" sz="2000" dirty="0">
                <a:latin typeface="Book Antiqua" panose="02040602050305030304" pitchFamily="18" charset="0"/>
              </a:rPr>
              <a:t>=5</a:t>
            </a:r>
            <a:endParaRPr lang="en-US" altLang="zh-CN" sz="2000" dirty="0">
              <a:latin typeface="Book Antiqua" panose="02040602050305030304" pitchFamily="18" charset="0"/>
            </a:endParaRPr>
          </a:p>
          <a:p>
            <a:r>
              <a:rPr lang="zh-CN" altLang="en-US" sz="2000" dirty="0">
                <a:latin typeface="宋体" pitchFamily="2" charset="-122"/>
                <a:ea typeface="宋体" pitchFamily="2" charset="-122"/>
              </a:rPr>
              <a:t>输出</a:t>
            </a:r>
            <a:r>
              <a:rPr lang="en-US" altLang="zh-CN" sz="2000" dirty="0">
                <a:latin typeface="宋体" pitchFamily="2" charset="-122"/>
                <a:ea typeface="宋体" pitchFamily="2" charset="-122"/>
              </a:rPr>
              <a:t>: </a:t>
            </a:r>
            <a:r>
              <a:rPr lang="en-US" altLang="zh-CN" sz="2000" dirty="0">
                <a:latin typeface="Book Antiqua" panose="02040602050305030304" pitchFamily="18" charset="0"/>
              </a:rPr>
              <a:t>B </a:t>
            </a:r>
            <a:r>
              <a:rPr lang="en-US" altLang="zh-CN" sz="2000" dirty="0" err="1">
                <a:latin typeface="Book Antiqua" panose="02040602050305030304" pitchFamily="18" charset="0"/>
              </a:rPr>
              <a:t>i</a:t>
            </a:r>
            <a:r>
              <a:rPr lang="en-US" altLang="zh-CN" sz="2000" dirty="0">
                <a:latin typeface="Book Antiqua" panose="02040602050305030304" pitchFamily="18" charset="0"/>
              </a:rPr>
              <a:t>=5</a:t>
            </a:r>
            <a:endParaRPr lang="en-US" altLang="zh-CN" sz="2000" dirty="0">
              <a:latin typeface="Book Antiqua" panose="02040602050305030304" pitchFamily="18" charset="0"/>
            </a:endParaRPr>
          </a:p>
          <a:p>
            <a:r>
              <a:rPr lang="zh-CN" altLang="en-US" sz="2000" dirty="0">
                <a:latin typeface="Book Antiqua" panose="02040602050305030304" pitchFamily="18" charset="0"/>
              </a:rPr>
              <a:t>释放锁</a:t>
            </a:r>
            <a:endParaRPr lang="en-US" altLang="zh-CN" sz="2000" dirty="0">
              <a:latin typeface="Book Antiqua" panose="02040602050305030304" pitchFamily="18" charset="0"/>
            </a:endParaRPr>
          </a:p>
          <a:p>
            <a:r>
              <a:rPr lang="zh-CN" altLang="en-US" sz="2000" dirty="0">
                <a:latin typeface="Book Antiqua" panose="02040602050305030304" pitchFamily="18" charset="0"/>
              </a:rPr>
              <a:t>时间片到被换下</a:t>
            </a:r>
            <a:endParaRPr lang="en-US" altLang="zh-CN" sz="2000" dirty="0">
              <a:latin typeface="Book Antiqua" panose="02040602050305030304" pitchFamily="18" charset="0"/>
            </a:endParaRPr>
          </a:p>
        </p:txBody>
      </p:sp>
      <p:sp>
        <p:nvSpPr>
          <p:cNvPr id="14" name="Text Box 14"/>
          <p:cNvSpPr txBox="1">
            <a:spLocks noChangeArrowheads="1"/>
          </p:cNvSpPr>
          <p:nvPr/>
        </p:nvSpPr>
        <p:spPr bwMode="auto">
          <a:xfrm>
            <a:off x="2628900" y="4563745"/>
            <a:ext cx="2578100" cy="1630045"/>
          </a:xfrm>
          <a:prstGeom prst="rect">
            <a:avLst/>
          </a:prstGeom>
          <a:solidFill>
            <a:schemeClr val="bg1"/>
          </a:solidFill>
          <a:ln>
            <a:noFill/>
          </a:ln>
          <a:effectLst/>
        </p:spPr>
        <p:txBody>
          <a:bodyPr wrap="square" anchor="b">
            <a:spAutoFit/>
          </a:bodyPr>
          <a:lstStyle/>
          <a:p>
            <a:r>
              <a:rPr lang="en-US" altLang="zh-CN" sz="2000" dirty="0">
                <a:latin typeface="宋体" pitchFamily="2" charset="-122"/>
                <a:ea typeface="宋体" pitchFamily="2" charset="-122"/>
              </a:rPr>
              <a:t>③ </a:t>
            </a:r>
            <a:r>
              <a:rPr lang="zh-CN" altLang="en-US" sz="2000" dirty="0">
                <a:latin typeface="宋体" pitchFamily="2" charset="-122"/>
                <a:ea typeface="宋体" pitchFamily="2" charset="-122"/>
              </a:rPr>
              <a:t>被换上</a:t>
            </a:r>
            <a:endParaRPr lang="zh-CN" altLang="en-US" sz="2000" dirty="0">
              <a:latin typeface="宋体" pitchFamily="2" charset="-122"/>
              <a:ea typeface="宋体" pitchFamily="2" charset="-122"/>
            </a:endParaRPr>
          </a:p>
          <a:p>
            <a:r>
              <a:rPr lang="zh-CN" altLang="en-US" sz="2000" dirty="0">
                <a:latin typeface="宋体" pitchFamily="2" charset="-122"/>
                <a:ea typeface="宋体" pitchFamily="2" charset="-122"/>
              </a:rPr>
              <a:t>获得锁，进入同步块</a:t>
            </a:r>
            <a:endParaRPr lang="en-US" altLang="zh-CN" sz="2000" dirty="0">
              <a:latin typeface="宋体" pitchFamily="2" charset="-122"/>
              <a:ea typeface="宋体" pitchFamily="2" charset="-122"/>
            </a:endParaRPr>
          </a:p>
          <a:p>
            <a:r>
              <a:rPr lang="en-US" altLang="zh-CN" sz="2000" dirty="0" err="1">
                <a:latin typeface="Book Antiqua" panose="02040602050305030304" pitchFamily="18" charset="0"/>
              </a:rPr>
              <a:t>i</a:t>
            </a:r>
            <a:r>
              <a:rPr lang="en-US" altLang="zh-CN" sz="2000" dirty="0">
                <a:latin typeface="Book Antiqua" panose="02040602050305030304" pitchFamily="18" charset="0"/>
              </a:rPr>
              <a:t>=6</a:t>
            </a:r>
            <a:endParaRPr lang="en-US" altLang="zh-CN" sz="2000" dirty="0">
              <a:latin typeface="Book Antiqua" panose="02040602050305030304" pitchFamily="18" charset="0"/>
            </a:endParaRPr>
          </a:p>
          <a:p>
            <a:r>
              <a:rPr lang="zh-CN" altLang="en-US" sz="2000" dirty="0">
                <a:latin typeface="Book Antiqua" panose="02040602050305030304" pitchFamily="18" charset="0"/>
              </a:rPr>
              <a:t>输出 </a:t>
            </a:r>
            <a:r>
              <a:rPr lang="en-US" altLang="zh-CN" sz="2000" dirty="0">
                <a:latin typeface="Book Antiqua" panose="02040602050305030304" pitchFamily="18" charset="0"/>
              </a:rPr>
              <a:t>A </a:t>
            </a:r>
            <a:r>
              <a:rPr lang="en-US" altLang="zh-CN" sz="2000" dirty="0" err="1">
                <a:latin typeface="Book Antiqua" panose="02040602050305030304" pitchFamily="18" charset="0"/>
              </a:rPr>
              <a:t>i</a:t>
            </a:r>
            <a:r>
              <a:rPr lang="en-US" altLang="zh-CN" sz="2000" dirty="0">
                <a:latin typeface="Book Antiqua" panose="02040602050305030304" pitchFamily="18" charset="0"/>
              </a:rPr>
              <a:t>=6</a:t>
            </a:r>
            <a:endParaRPr lang="en-US" altLang="zh-CN" sz="2000" dirty="0">
              <a:latin typeface="Book Antiqua" panose="02040602050305030304" pitchFamily="18" charset="0"/>
            </a:endParaRPr>
          </a:p>
          <a:p>
            <a:r>
              <a:rPr lang="en-US" altLang="zh-CN" sz="2000" dirty="0">
                <a:latin typeface="Book Antiqua" panose="02040602050305030304" pitchFamily="18" charset="0"/>
              </a:rPr>
              <a:t>……</a:t>
            </a:r>
            <a:endParaRPr lang="en-US" altLang="zh-CN" sz="2000" dirty="0">
              <a:latin typeface="Book Antiqua" panose="02040602050305030304" pitchFamily="18" charset="0"/>
            </a:endParaRPr>
          </a:p>
        </p:txBody>
      </p:sp>
      <p:sp>
        <p:nvSpPr>
          <p:cNvPr id="16" name="Line 6"/>
          <p:cNvSpPr>
            <a:spLocks noChangeShapeType="1"/>
          </p:cNvSpPr>
          <p:nvPr/>
        </p:nvSpPr>
        <p:spPr bwMode="auto">
          <a:xfrm>
            <a:off x="1306279" y="2242660"/>
            <a:ext cx="0" cy="1728788"/>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anchor="b"/>
          <a:lstStyle/>
          <a:p>
            <a:endParaRPr lang="zh-CN" altLang="en-US"/>
          </a:p>
        </p:txBody>
      </p:sp>
      <p:sp>
        <p:nvSpPr>
          <p:cNvPr id="12" name="标题 19"/>
          <p:cNvSpPr txBox="1">
            <a:spLocks noGrp="1"/>
          </p:cNvSpPr>
          <p:nvPr>
            <p:ph type="title"/>
          </p:nvPr>
        </p:nvSpPr>
        <p:spPr>
          <a:prstGeom prst="rect">
            <a:avLst/>
          </a:prstGeom>
        </p:spPr>
        <p:txBody>
          <a:bodyPr vert="horz" rtlCol="0" anchor="ctr">
            <a:normAutofit fontScale="90000"/>
            <a:scene3d>
              <a:camera prst="orthographicFront"/>
              <a:lightRig rig="soft" dir="t"/>
            </a:scene3d>
            <a:sp3d prstMaterial="softEdge">
              <a:bevelT w="25400" h="25400"/>
            </a:sp3d>
          </a:bodyPr>
          <a:lstStyle/>
          <a:p>
            <a:r>
              <a:rPr lang="zh-CN" altLang="en-US" sz="3600" dirty="0">
                <a:effectLst/>
              </a:rPr>
              <a:t>（</a:t>
            </a:r>
            <a:r>
              <a:rPr lang="en-US" altLang="zh-CN" sz="3600" dirty="0">
                <a:effectLst/>
              </a:rPr>
              <a:t>3</a:t>
            </a:r>
            <a:r>
              <a:rPr lang="zh-CN" altLang="en-US" sz="3600" dirty="0">
                <a:effectLst/>
              </a:rPr>
              <a:t>）状况</a:t>
            </a:r>
            <a:r>
              <a:rPr lang="en-US" altLang="zh-CN" sz="3600" dirty="0">
                <a:effectLst/>
              </a:rPr>
              <a:t>3</a:t>
            </a:r>
            <a:r>
              <a:rPr lang="zh-CN" altLang="en-US" sz="3600" dirty="0">
                <a:effectLst/>
              </a:rPr>
              <a:t>：为什么输出</a:t>
            </a:r>
            <a:r>
              <a:rPr lang="en-US" altLang="zh-CN" sz="3600" dirty="0" err="1">
                <a:effectLst/>
              </a:rPr>
              <a:t>i</a:t>
            </a:r>
            <a:r>
              <a:rPr lang="en-US" altLang="zh-CN" sz="3600" dirty="0">
                <a:effectLst/>
              </a:rPr>
              <a:t>=6</a:t>
            </a:r>
            <a:r>
              <a:rPr lang="zh-CN" altLang="en-US" sz="3600" dirty="0">
                <a:effectLst/>
              </a:rPr>
              <a:t>？</a:t>
            </a:r>
            <a:endParaRPr lang="zh-CN" altLang="zh-CN" sz="3600" dirty="0">
              <a:effectLs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290"/>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25289"/>
                                        </p:tgtEl>
                                        <p:attrNameLst>
                                          <p:attrName>style.visibility</p:attrName>
                                        </p:attrNameLst>
                                      </p:cBhvr>
                                      <p:to>
                                        <p:strVal val="visible"/>
                                      </p:to>
                                    </p:set>
                                    <p:animEffect transition="in" filter="wipe(up)">
                                      <p:cBhvr>
                                        <p:cTn id="10" dur="500"/>
                                        <p:tgtEl>
                                          <p:spTgt spid="22528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2529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9" grpId="0" bldLvl="0" animBg="1"/>
      <p:bldP spid="225290" grpId="0" bldLvl="0" animBg="1"/>
      <p:bldP spid="225292" grpId="0" bldLvl="0" animBg="1"/>
      <p:bldP spid="14" grpId="0" bldLvl="0" animBg="1"/>
      <p:bldP spid="1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04913" y="393565"/>
            <a:ext cx="6482886" cy="381635"/>
          </a:xfrm>
        </p:spPr>
        <p:txBody>
          <a:bodyPr/>
          <a:p>
            <a:r>
              <a:rPr lang="zh-CN" altLang="en-US"/>
              <a:t>最终的代码</a:t>
            </a:r>
            <a:endParaRPr lang="zh-CN" altLang="en-US"/>
          </a:p>
        </p:txBody>
      </p:sp>
      <p:sp>
        <p:nvSpPr>
          <p:cNvPr id="3" name="文本框 2"/>
          <p:cNvSpPr txBox="1"/>
          <p:nvPr/>
        </p:nvSpPr>
        <p:spPr>
          <a:xfrm>
            <a:off x="115124" y="1618511"/>
            <a:ext cx="9036496" cy="3969385"/>
          </a:xfrm>
          <a:prstGeom prst="rect">
            <a:avLst/>
          </a:prstGeom>
          <a:no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class</a:t>
            </a:r>
            <a:r>
              <a:rPr lang="en-US" altLang="zh-CN" sz="1800" b="1" dirty="0">
                <a:solidFill>
                  <a:srgbClr val="000000"/>
                </a:solidFill>
                <a:latin typeface="Consolas" panose="020B0609020204030204" pitchFamily="49" charset="0"/>
              </a:rPr>
              <a:t> </a:t>
            </a:r>
            <a:r>
              <a:rPr lang="en-US" altLang="zh-CN" sz="1800" b="1" dirty="0" err="1">
                <a:solidFill>
                  <a:srgbClr val="000000"/>
                </a:solidFill>
                <a:latin typeface="Consolas" panose="020B0609020204030204" pitchFamily="49" charset="0"/>
              </a:rPr>
              <a:t>MyRunnable</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implements</a:t>
            </a:r>
            <a:r>
              <a:rPr lang="en-US" altLang="zh-CN" sz="1800" b="1" dirty="0">
                <a:solidFill>
                  <a:srgbClr val="000000"/>
                </a:solidFill>
                <a:latin typeface="Consolas" panose="020B0609020204030204" pitchFamily="49" charset="0"/>
              </a:rPr>
              <a:t> Runnable{</a:t>
            </a:r>
            <a:endParaRPr lang="en-US" altLang="zh-CN" sz="1800" b="1" dirty="0">
              <a:solidFill>
                <a:srgbClr val="000000"/>
              </a:solidFill>
              <a:latin typeface="Consolas" panose="020B0609020204030204" pitchFamily="49" charset="0"/>
            </a:endParaRPr>
          </a:p>
          <a:p>
            <a:pPr lvl="1"/>
            <a:r>
              <a:rPr lang="en-US" altLang="zh-CN" b="1" dirty="0">
                <a:solidFill>
                  <a:srgbClr val="7F0055"/>
                </a:solidFill>
                <a:latin typeface="Consolas" panose="020B0609020204030204" pitchFamily="49" charset="0"/>
              </a:rPr>
              <a:t>private</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=0;  </a:t>
            </a:r>
            <a:r>
              <a:rPr lang="en-US" altLang="zh-CN" b="1" dirty="0">
                <a:solidFill>
                  <a:srgbClr val="3F7F5F"/>
                </a:solidFill>
                <a:latin typeface="Consolas" panose="020B0609020204030204" pitchFamily="49" charset="0"/>
              </a:rPr>
              <a:t>//</a:t>
            </a:r>
            <a:r>
              <a:rPr lang="en-US" altLang="zh-CN" b="1" dirty="0" err="1">
                <a:solidFill>
                  <a:srgbClr val="3F7F5F"/>
                </a:solidFill>
                <a:latin typeface="Consolas" panose="020B0609020204030204" pitchFamily="49" charset="0"/>
              </a:rPr>
              <a:t>i</a:t>
            </a:r>
            <a:r>
              <a:rPr lang="zh-CN" altLang="en-US" b="1" dirty="0">
                <a:solidFill>
                  <a:srgbClr val="3F7F5F"/>
                </a:solidFill>
                <a:latin typeface="Consolas" panose="020B0609020204030204" pitchFamily="49" charset="0"/>
              </a:rPr>
              <a:t>作为属性</a:t>
            </a:r>
            <a:endParaRPr lang="zh-CN" altLang="en-US" b="1" dirty="0">
              <a:solidFill>
                <a:srgbClr val="3F7F5F"/>
              </a:solidFill>
              <a:latin typeface="Consolas" panose="020B0609020204030204" pitchFamily="49" charset="0"/>
            </a:endParaRPr>
          </a:p>
          <a:p>
            <a:pPr lvl="1"/>
            <a:r>
              <a:rPr lang="en-US" altLang="zh-CN" b="1" dirty="0">
                <a:solidFill>
                  <a:srgbClr val="7F0055"/>
                </a:solidFill>
                <a:latin typeface="Consolas" panose="020B0609020204030204" pitchFamily="49" charset="0"/>
              </a:rPr>
              <a:t>public</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void</a:t>
            </a:r>
            <a:r>
              <a:rPr lang="en-US" altLang="zh-CN" b="1" dirty="0">
                <a:solidFill>
                  <a:srgbClr val="000000"/>
                </a:solidFill>
                <a:latin typeface="Consolas" panose="020B0609020204030204" pitchFamily="49" charset="0"/>
              </a:rPr>
              <a:t> run(){</a:t>
            </a:r>
            <a:endParaRPr lang="en-US" altLang="zh-CN" b="1" dirty="0">
              <a:solidFill>
                <a:srgbClr val="000000"/>
              </a:solidFill>
              <a:latin typeface="Consolas" panose="020B0609020204030204" pitchFamily="49" charset="0"/>
            </a:endParaRPr>
          </a:p>
          <a:p>
            <a:pPr lvl="2"/>
            <a:r>
              <a:rPr lang="en-US" altLang="zh-CN" b="1" dirty="0">
                <a:solidFill>
                  <a:srgbClr val="7F0055"/>
                </a:solidFill>
                <a:latin typeface="Consolas" panose="020B0609020204030204" pitchFamily="49" charset="0"/>
              </a:rPr>
              <a:t>while</a:t>
            </a:r>
            <a:r>
              <a:rPr lang="en-US" altLang="zh-CN" b="1" dirty="0">
                <a:solidFill>
                  <a:srgbClr val="000000"/>
                </a:solidFill>
                <a:latin typeface="Consolas" panose="020B0609020204030204" pitchFamily="49" charset="0"/>
              </a:rPr>
              <a:t>(</a:t>
            </a:r>
            <a:r>
              <a:rPr lang="en-US" altLang="zh-CN" b="1" dirty="0" err="1">
                <a:solidFill>
                  <a:srgbClr val="0000C0"/>
                </a:solidFill>
                <a:latin typeface="Consolas" panose="020B0609020204030204" pitchFamily="49" charset="0"/>
              </a:rPr>
              <a:t>i</a:t>
            </a:r>
            <a:r>
              <a:rPr lang="en-US" altLang="zh-CN" b="1" dirty="0">
                <a:solidFill>
                  <a:srgbClr val="000000"/>
                </a:solidFill>
                <a:latin typeface="Consolas" panose="020B0609020204030204" pitchFamily="49" charset="0"/>
              </a:rPr>
              <a:t>&lt;5){</a:t>
            </a:r>
            <a:endParaRPr lang="en-US" altLang="zh-CN" b="1" dirty="0">
              <a:solidFill>
                <a:srgbClr val="000000"/>
              </a:solidFill>
              <a:latin typeface="Consolas" panose="020B0609020204030204" pitchFamily="49" charset="0"/>
            </a:endParaRPr>
          </a:p>
          <a:p>
            <a:pPr lvl="3"/>
            <a:r>
              <a:rPr lang="en-US" altLang="zh-CN" b="1" dirty="0">
                <a:solidFill>
                  <a:srgbClr val="7F0055"/>
                </a:solidFill>
                <a:latin typeface="Consolas" panose="020B0609020204030204" pitchFamily="49" charset="0"/>
              </a:rPr>
              <a:t>synchronized</a:t>
            </a:r>
            <a:r>
              <a:rPr lang="en-US" altLang="zh-CN" b="1" dirty="0">
                <a:solidFill>
                  <a:srgbClr val="000000"/>
                </a:solidFill>
                <a:latin typeface="Consolas" panose="020B0609020204030204" pitchFamily="49" charset="0"/>
              </a:rPr>
              <a:t>(</a:t>
            </a:r>
            <a:r>
              <a:rPr lang="en-US" altLang="zh-CN" b="1" dirty="0">
                <a:solidFill>
                  <a:srgbClr val="7F0055"/>
                </a:solidFill>
                <a:latin typeface="Consolas" panose="020B0609020204030204" pitchFamily="49" charset="0"/>
              </a:rPr>
              <a:t>this</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4"/>
            <a:r>
              <a:rPr lang="en-US" altLang="zh-CN" b="1" dirty="0">
                <a:solidFill>
                  <a:srgbClr val="7F0055"/>
                </a:solidFill>
                <a:highlight>
                  <a:srgbClr val="FFFF00"/>
                </a:highlight>
                <a:latin typeface="Consolas" panose="020B0609020204030204" pitchFamily="49" charset="0"/>
              </a:rPr>
              <a:t>if</a:t>
            </a:r>
            <a:r>
              <a:rPr lang="en-US" altLang="zh-CN" b="1" dirty="0">
                <a:solidFill>
                  <a:srgbClr val="000000"/>
                </a:solidFill>
                <a:highlight>
                  <a:srgbClr val="FFFF00"/>
                </a:highlight>
                <a:latin typeface="Consolas" panose="020B0609020204030204" pitchFamily="49" charset="0"/>
              </a:rPr>
              <a:t>(</a:t>
            </a:r>
            <a:r>
              <a:rPr lang="en-US" altLang="zh-CN" b="1" dirty="0" err="1">
                <a:solidFill>
                  <a:srgbClr val="0000C0"/>
                </a:solidFill>
                <a:highlight>
                  <a:srgbClr val="FFFF00"/>
                </a:highlight>
                <a:latin typeface="Consolas" panose="020B0609020204030204" pitchFamily="49" charset="0"/>
              </a:rPr>
              <a:t>i</a:t>
            </a:r>
            <a:r>
              <a:rPr lang="en-US" altLang="zh-CN" b="1" dirty="0">
                <a:solidFill>
                  <a:srgbClr val="000000"/>
                </a:solidFill>
                <a:highlight>
                  <a:srgbClr val="FFFF00"/>
                </a:highlight>
                <a:latin typeface="Consolas" panose="020B0609020204030204" pitchFamily="49" charset="0"/>
              </a:rPr>
              <a:t>==5) </a:t>
            </a:r>
            <a:r>
              <a:rPr lang="en-US" altLang="zh-CN" b="1" dirty="0">
                <a:solidFill>
                  <a:srgbClr val="7F0055"/>
                </a:solidFill>
                <a:highlight>
                  <a:srgbClr val="FFFF00"/>
                </a:highlight>
                <a:latin typeface="Consolas" panose="020B0609020204030204" pitchFamily="49" charset="0"/>
              </a:rPr>
              <a:t>break</a:t>
            </a:r>
            <a:r>
              <a:rPr lang="en-US" altLang="zh-CN" b="1" dirty="0">
                <a:solidFill>
                  <a:srgbClr val="000000"/>
                </a:solidFill>
                <a:highlight>
                  <a:srgbClr val="FFFF00"/>
                </a:highlight>
                <a:latin typeface="Consolas" panose="020B0609020204030204" pitchFamily="49" charset="0"/>
              </a:rPr>
              <a:t>;</a:t>
            </a:r>
            <a:endParaRPr lang="en-US" altLang="zh-CN" b="1" dirty="0">
              <a:solidFill>
                <a:srgbClr val="000000"/>
              </a:solidFill>
              <a:highlight>
                <a:srgbClr val="FFFF00"/>
              </a:highlight>
              <a:latin typeface="Consolas" panose="020B0609020204030204" pitchFamily="49" charset="0"/>
            </a:endParaRPr>
          </a:p>
          <a:p>
            <a:pPr lvl="4"/>
            <a:r>
              <a:rPr lang="en-US" altLang="zh-CN" dirty="0" err="1">
                <a:solidFill>
                  <a:srgbClr val="0000C0"/>
                </a:solidFill>
                <a:latin typeface="Consolas" panose="020B0609020204030204" pitchFamily="49" charset="0"/>
              </a:rPr>
              <a:t>i</a:t>
            </a:r>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4"/>
            <a:r>
              <a:rPr lang="en-US" altLang="zh-CN" b="1" dirty="0">
                <a:solidFill>
                  <a:srgbClr val="7F0055"/>
                </a:solidFill>
                <a:latin typeface="Consolas" panose="020B0609020204030204" pitchFamily="49" charset="0"/>
              </a:rPr>
              <a:t>for</a:t>
            </a:r>
            <a:r>
              <a:rPr lang="en-US" altLang="zh-CN" b="1" dirty="0">
                <a:solidFill>
                  <a:srgbClr val="000000"/>
                </a:solidFill>
                <a:latin typeface="Consolas" panose="020B0609020204030204" pitchFamily="49" charset="0"/>
              </a:rPr>
              <a:t> (</a:t>
            </a:r>
            <a:r>
              <a:rPr lang="en-US" altLang="zh-CN" b="1" dirty="0">
                <a:solidFill>
                  <a:srgbClr val="7F0055"/>
                </a:solidFill>
                <a:latin typeface="Consolas" panose="020B0609020204030204" pitchFamily="49" charset="0"/>
              </a:rPr>
              <a:t>int</a:t>
            </a:r>
            <a:r>
              <a:rPr lang="en-US" altLang="zh-CN" b="1" dirty="0">
                <a:solidFill>
                  <a:srgbClr val="000000"/>
                </a:solidFill>
                <a:latin typeface="Consolas" panose="020B0609020204030204" pitchFamily="49" charset="0"/>
              </a:rPr>
              <a:t>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 = 0; </a:t>
            </a:r>
            <a:r>
              <a:rPr lang="en-US" altLang="zh-CN" b="1" dirty="0">
                <a:solidFill>
                  <a:srgbClr val="6A3E3E"/>
                </a:solidFill>
                <a:latin typeface="Consolas" panose="020B0609020204030204" pitchFamily="49" charset="0"/>
              </a:rPr>
              <a:t>j</a:t>
            </a:r>
            <a:r>
              <a:rPr lang="en-US" altLang="zh-CN" b="1" dirty="0">
                <a:solidFill>
                  <a:srgbClr val="000000"/>
                </a:solidFill>
                <a:latin typeface="Consolas" panose="020B0609020204030204" pitchFamily="49" charset="0"/>
              </a:rPr>
              <a:t> &lt; 20000000; </a:t>
            </a:r>
            <a:r>
              <a:rPr lang="en-US" altLang="zh-CN" b="1" dirty="0" err="1">
                <a:solidFill>
                  <a:srgbClr val="6A3E3E"/>
                </a:solidFill>
                <a:latin typeface="Consolas" panose="020B0609020204030204" pitchFamily="49" charset="0"/>
              </a:rPr>
              <a:t>j</a:t>
            </a:r>
            <a:r>
              <a:rPr lang="en-US" altLang="zh-CN" b="1" dirty="0" err="1">
                <a:solidFill>
                  <a:srgbClr val="000000"/>
                </a:solidFill>
                <a:latin typeface="Consolas" panose="020B0609020204030204" pitchFamily="49" charset="0"/>
              </a:rPr>
              <a:t>++</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4"/>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a:t>
            </a:r>
            <a:r>
              <a:rPr lang="en-US" altLang="zh-CN" b="1" dirty="0">
                <a:solidFill>
                  <a:srgbClr val="000000"/>
                </a:solidFill>
                <a:latin typeface="Consolas" panose="020B0609020204030204" pitchFamily="49" charset="0"/>
              </a:rPr>
              <a:t>(</a:t>
            </a:r>
            <a:r>
              <a:rPr lang="en-US" altLang="zh-CN" b="1" dirty="0" err="1">
                <a:solidFill>
                  <a:srgbClr val="000000"/>
                </a:solidFill>
                <a:latin typeface="Consolas" panose="020B0609020204030204" pitchFamily="49" charset="0"/>
              </a:rPr>
              <a:t>Thread.currentThread</a:t>
            </a:r>
            <a:r>
              <a:rPr lang="en-US" altLang="zh-CN" b="1" dirty="0">
                <a:solidFill>
                  <a:srgbClr val="000000"/>
                </a:solidFill>
                <a:latin typeface="Consolas" panose="020B0609020204030204" pitchFamily="49" charset="0"/>
              </a:rPr>
              <a:t>().</a:t>
            </a:r>
            <a:r>
              <a:rPr lang="en-US" altLang="zh-CN" b="1" dirty="0" err="1">
                <a:solidFill>
                  <a:srgbClr val="000000"/>
                </a:solidFill>
                <a:latin typeface="Consolas" panose="020B0609020204030204" pitchFamily="49" charset="0"/>
              </a:rPr>
              <a:t>getName</a:t>
            </a:r>
            <a:r>
              <a:rPr lang="en-US" altLang="zh-CN" b="1" dirty="0">
                <a:solidFill>
                  <a:srgbClr val="000000"/>
                </a:solidFill>
                <a:latin typeface="Consolas" panose="020B0609020204030204" pitchFamily="49" charset="0"/>
              </a:rPr>
              <a:t>()+</a:t>
            </a:r>
            <a:r>
              <a:rPr lang="en-US" altLang="zh-CN" b="1" dirty="0">
                <a:solidFill>
                  <a:srgbClr val="2A00FF"/>
                </a:solidFill>
                <a:latin typeface="Consolas" panose="020B0609020204030204" pitchFamily="49" charset="0"/>
              </a:rPr>
              <a:t>" "</a:t>
            </a:r>
            <a:r>
              <a:rPr lang="en-US" altLang="zh-CN" b="1" dirty="0">
                <a:solidFill>
                  <a:srgbClr val="000000"/>
                </a:solidFill>
                <a:latin typeface="Consolas" panose="020B0609020204030204" pitchFamily="49" charset="0"/>
              </a:rPr>
              <a:t>);</a:t>
            </a:r>
            <a:endParaRPr lang="en-US" altLang="zh-CN" b="1" dirty="0">
              <a:solidFill>
                <a:srgbClr val="000000"/>
              </a:solidFill>
              <a:latin typeface="Consolas" panose="020B0609020204030204" pitchFamily="49" charset="0"/>
            </a:endParaRPr>
          </a:p>
          <a:p>
            <a:pPr lvl="4"/>
            <a:r>
              <a:rPr lang="nn-NO" altLang="zh-CN" dirty="0">
                <a:solidFill>
                  <a:srgbClr val="000000"/>
                </a:solidFill>
                <a:latin typeface="Consolas" panose="020B0609020204030204" pitchFamily="49" charset="0"/>
              </a:rPr>
              <a:t>System.</a:t>
            </a:r>
            <a:r>
              <a:rPr lang="nn-NO" altLang="zh-CN" b="1" dirty="0">
                <a:solidFill>
                  <a:srgbClr val="0000C0"/>
                </a:solidFill>
                <a:latin typeface="Consolas" panose="020B0609020204030204" pitchFamily="49" charset="0"/>
              </a:rPr>
              <a:t>out</a:t>
            </a:r>
            <a:r>
              <a:rPr lang="nn-NO" altLang="zh-CN" b="1" dirty="0">
                <a:solidFill>
                  <a:srgbClr val="000000"/>
                </a:solidFill>
                <a:latin typeface="Consolas" panose="020B0609020204030204" pitchFamily="49" charset="0"/>
              </a:rPr>
              <a:t>.println(</a:t>
            </a:r>
            <a:r>
              <a:rPr lang="nn-NO" altLang="zh-CN" b="1" dirty="0">
                <a:solidFill>
                  <a:srgbClr val="2A00FF"/>
                </a:solidFill>
                <a:latin typeface="Consolas" panose="020B0609020204030204" pitchFamily="49" charset="0"/>
              </a:rPr>
              <a:t>"i="</a:t>
            </a:r>
            <a:r>
              <a:rPr lang="nn-NO" altLang="zh-CN" b="1" dirty="0">
                <a:solidFill>
                  <a:srgbClr val="000000"/>
                </a:solidFill>
                <a:latin typeface="Consolas" panose="020B0609020204030204" pitchFamily="49" charset="0"/>
              </a:rPr>
              <a:t>+</a:t>
            </a:r>
            <a:r>
              <a:rPr lang="nn-NO" altLang="zh-CN" b="1" dirty="0">
                <a:solidFill>
                  <a:srgbClr val="0000C0"/>
                </a:solidFill>
                <a:latin typeface="Consolas" panose="020B0609020204030204" pitchFamily="49" charset="0"/>
              </a:rPr>
              <a:t>i</a:t>
            </a:r>
            <a:r>
              <a:rPr lang="nn-NO" altLang="zh-CN" b="1" dirty="0">
                <a:solidFill>
                  <a:srgbClr val="000000"/>
                </a:solidFill>
                <a:latin typeface="Consolas" panose="020B0609020204030204" pitchFamily="49" charset="0"/>
              </a:rPr>
              <a:t>);</a:t>
            </a:r>
            <a:endParaRPr lang="nn-NO" altLang="zh-CN" b="1" dirty="0">
              <a:solidFill>
                <a:srgbClr val="000000"/>
              </a:solidFill>
              <a:latin typeface="Consolas" panose="020B0609020204030204" pitchFamily="49" charset="0"/>
            </a:endParaRPr>
          </a:p>
          <a:p>
            <a:pPr lvl="3"/>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2"/>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67970" y="1481455"/>
            <a:ext cx="8229600" cy="4525645"/>
          </a:xfrm>
        </p:spPr>
        <p:txBody>
          <a:bodyPr/>
          <a:lstStyle/>
          <a:p>
            <a:r>
              <a:rPr lang="zh-CN" altLang="zh-CN" dirty="0"/>
              <a:t>如果一个方法内的所有代码组成“原子”操作，那么可以将该方法定义为同步方法，使用</a:t>
            </a:r>
            <a:r>
              <a:rPr lang="en-US" altLang="zh-CN" dirty="0"/>
              <a:t>synchronized</a:t>
            </a:r>
            <a:r>
              <a:rPr lang="zh-CN" altLang="zh-CN" dirty="0"/>
              <a:t>关键字修饰。</a:t>
            </a:r>
            <a:endParaRPr lang="zh-CN" altLang="en-US" dirty="0"/>
          </a:p>
        </p:txBody>
      </p:sp>
      <p:sp>
        <p:nvSpPr>
          <p:cNvPr id="3" name="标题 2"/>
          <p:cNvSpPr>
            <a:spLocks noGrp="1"/>
          </p:cNvSpPr>
          <p:nvPr>
            <p:ph type="title"/>
          </p:nvPr>
        </p:nvSpPr>
        <p:spPr/>
        <p:txBody>
          <a:bodyPr>
            <a:normAutofit/>
          </a:bodyPr>
          <a:lstStyle/>
          <a:p>
            <a:r>
              <a:rPr lang="en-US" altLang="zh-CN" dirty="0">
                <a:effectLst/>
              </a:rPr>
              <a:t>11.5.4  </a:t>
            </a:r>
            <a:r>
              <a:rPr lang="zh-CN" altLang="zh-CN" dirty="0">
                <a:effectLst/>
              </a:rPr>
              <a:t>同步方法</a:t>
            </a:r>
            <a:endParaRPr lang="zh-CN" altLang="en-US" dirty="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92455" y="1473200"/>
            <a:ext cx="8229600" cy="4827905"/>
          </a:xfrm>
        </p:spPr>
        <p:txBody>
          <a:bodyPr>
            <a:normAutofit/>
          </a:bodyPr>
          <a:lstStyle/>
          <a:p>
            <a:pPr marL="109855" indent="0">
              <a:buNone/>
            </a:pPr>
            <a:r>
              <a:rPr lang="zh-CN" altLang="zh-CN" dirty="0"/>
              <a:t>【例</a:t>
            </a:r>
            <a:r>
              <a:rPr lang="en-US" altLang="zh-CN" dirty="0"/>
              <a:t>11-6</a:t>
            </a:r>
            <a:r>
              <a:rPr lang="zh-CN" altLang="zh-CN" dirty="0"/>
              <a:t>】完成多线程环境下的银行取钱操作。</a:t>
            </a:r>
            <a:endParaRPr lang="zh-CN" altLang="en-US" dirty="0"/>
          </a:p>
        </p:txBody>
      </p:sp>
      <p:sp>
        <p:nvSpPr>
          <p:cNvPr id="3" name="标题 2"/>
          <p:cNvSpPr>
            <a:spLocks noGrp="1"/>
          </p:cNvSpPr>
          <p:nvPr>
            <p:ph type="title"/>
          </p:nvPr>
        </p:nvSpPr>
        <p:spPr/>
        <p:txBody>
          <a:bodyPr>
            <a:normAutofit/>
          </a:bodyPr>
          <a:lstStyle/>
          <a:p>
            <a:r>
              <a:rPr lang="en-US" altLang="zh-CN" dirty="0">
                <a:effectLst/>
              </a:rPr>
              <a:t>11.5.4  </a:t>
            </a:r>
            <a:r>
              <a:rPr lang="zh-CN" altLang="zh-CN" dirty="0">
                <a:effectLst/>
              </a:rPr>
              <a:t>同步方法</a:t>
            </a:r>
            <a:endParaRPr lang="zh-CN" altLang="en-US" dirty="0"/>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1455"/>
            <a:ext cx="8229600" cy="4525645"/>
          </a:xfrm>
        </p:spPr>
        <p:txBody>
          <a:bodyPr/>
          <a:lstStyle/>
          <a:p>
            <a:pPr lvl="1"/>
            <a:r>
              <a:rPr lang="zh-CN" altLang="zh-CN" dirty="0"/>
              <a:t>在多线程环境中，线程之间经常需要协调通信从而共同完成一件任务。</a:t>
            </a:r>
            <a:r>
              <a:rPr lang="en-US" altLang="zh-CN" dirty="0"/>
              <a:t>Java</a:t>
            </a:r>
            <a:r>
              <a:rPr lang="zh-CN" altLang="zh-CN" dirty="0"/>
              <a:t>传统的线程通信是通过</a:t>
            </a:r>
            <a:r>
              <a:rPr lang="en-US" altLang="zh-CN" dirty="0"/>
              <a:t>Object</a:t>
            </a:r>
            <a:r>
              <a:rPr lang="zh-CN" altLang="zh-CN" dirty="0"/>
              <a:t>类中的</a:t>
            </a:r>
            <a:r>
              <a:rPr lang="en-US" altLang="zh-CN" dirty="0"/>
              <a:t>wait()</a:t>
            </a:r>
            <a:r>
              <a:rPr lang="zh-CN" altLang="zh-CN" dirty="0"/>
              <a:t>和</a:t>
            </a:r>
            <a:r>
              <a:rPr lang="en-US" altLang="zh-CN" dirty="0"/>
              <a:t>notify()</a:t>
            </a:r>
            <a:r>
              <a:rPr lang="zh-CN" altLang="zh-CN" dirty="0"/>
              <a:t>方法完成</a:t>
            </a:r>
            <a:r>
              <a:rPr lang="zh-CN" altLang="en-US" dirty="0"/>
              <a:t>。</a:t>
            </a:r>
            <a:endParaRPr lang="en-US" altLang="zh-CN" dirty="0"/>
          </a:p>
          <a:p>
            <a:pPr lvl="1"/>
            <a:r>
              <a:rPr lang="en-US" altLang="zh-CN" dirty="0"/>
              <a:t>Java SE5.0</a:t>
            </a:r>
            <a:r>
              <a:rPr lang="zh-CN" altLang="zh-CN" dirty="0"/>
              <a:t>中增加了阻塞队列</a:t>
            </a:r>
            <a:r>
              <a:rPr lang="en-US" altLang="zh-CN" dirty="0" err="1"/>
              <a:t>BlockingQueue</a:t>
            </a:r>
            <a:r>
              <a:rPr lang="zh-CN" altLang="zh-CN" dirty="0"/>
              <a:t>等方式控制线程通信。</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11.6  </a:t>
            </a:r>
            <a:r>
              <a:rPr lang="zh-CN" altLang="zh-CN" dirty="0">
                <a:effectLst/>
              </a:rPr>
              <a:t>线程间的通信</a:t>
            </a:r>
            <a:endParaRPr lang="zh-CN" altLang="en-US" dirty="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835"/>
            <a:ext cx="8229600" cy="4525645"/>
          </a:xfrm>
        </p:spPr>
        <p:txBody>
          <a:bodyPr/>
          <a:lstStyle/>
          <a:p>
            <a:pPr lvl="1"/>
            <a:r>
              <a:rPr lang="en-US" altLang="zh-CN" dirty="0"/>
              <a:t>Object</a:t>
            </a:r>
            <a:r>
              <a:rPr lang="zh-CN" altLang="zh-CN" dirty="0"/>
              <a:t>类中提供了</a:t>
            </a:r>
            <a:r>
              <a:rPr lang="en-US" altLang="zh-CN" dirty="0"/>
              <a:t>wait()</a:t>
            </a:r>
            <a:r>
              <a:rPr lang="zh-CN" altLang="zh-CN" dirty="0"/>
              <a:t>，</a:t>
            </a:r>
            <a:r>
              <a:rPr lang="en-US" altLang="zh-CN" dirty="0"/>
              <a:t>notify()</a:t>
            </a:r>
            <a:r>
              <a:rPr lang="zh-CN" altLang="zh-CN" dirty="0"/>
              <a:t>和</a:t>
            </a:r>
            <a:r>
              <a:rPr lang="en-US" altLang="zh-CN" dirty="0" err="1"/>
              <a:t>notifyAll</a:t>
            </a:r>
            <a:r>
              <a:rPr lang="en-US" altLang="zh-CN" dirty="0"/>
              <a:t>()3</a:t>
            </a:r>
            <a:r>
              <a:rPr lang="zh-CN" altLang="zh-CN" dirty="0"/>
              <a:t>个方法来操作线程。</a:t>
            </a:r>
            <a:endParaRPr lang="en-US" altLang="zh-CN" dirty="0"/>
          </a:p>
          <a:p>
            <a:pPr lvl="1"/>
            <a:r>
              <a:rPr lang="zh-CN" altLang="zh-CN" dirty="0"/>
              <a:t>它们只能在同步代码块或者同步方法内使用，而且只能通过</a:t>
            </a:r>
            <a:r>
              <a:rPr lang="zh-CN" altLang="en-US" dirty="0"/>
              <a:t>进行</a:t>
            </a:r>
            <a:r>
              <a:rPr lang="zh-CN" altLang="zh-CN" dirty="0"/>
              <a:t>同步</a:t>
            </a:r>
            <a:r>
              <a:rPr lang="zh-CN" altLang="en-US" dirty="0"/>
              <a:t>控制的</a:t>
            </a:r>
            <a:r>
              <a:rPr lang="zh-CN" altLang="zh-CN" dirty="0"/>
              <a:t>对象</a:t>
            </a:r>
            <a:r>
              <a:rPr lang="zh-CN" altLang="en-US" dirty="0"/>
              <a:t>（</a:t>
            </a:r>
            <a:r>
              <a:rPr lang="zh-CN" altLang="zh-CN" dirty="0"/>
              <a:t>同步监视器</a:t>
            </a:r>
            <a:r>
              <a:rPr lang="zh-CN" altLang="en-US" dirty="0"/>
              <a:t>）</a:t>
            </a:r>
            <a:r>
              <a:rPr lang="zh-CN" altLang="zh-CN" dirty="0"/>
              <a:t>来调用。</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11.6.1  wait()</a:t>
            </a:r>
            <a:r>
              <a:rPr lang="zh-CN" altLang="zh-CN" dirty="0">
                <a:effectLst/>
              </a:rPr>
              <a:t>和</a:t>
            </a:r>
            <a:r>
              <a:rPr lang="en-US" altLang="zh-CN" dirty="0">
                <a:effectLst/>
              </a:rPr>
              <a:t>notify()</a:t>
            </a:r>
            <a:r>
              <a:rPr lang="zh-CN" altLang="zh-CN" dirty="0">
                <a:effectLst/>
              </a:rPr>
              <a:t>方法</a:t>
            </a:r>
            <a:endParaRPr lang="zh-CN" altLang="en-US" dirty="0"/>
          </a:p>
        </p:txBody>
      </p:sp>
      <p:sp>
        <p:nvSpPr>
          <p:cNvPr id="4" name="矩形 3"/>
          <p:cNvSpPr/>
          <p:nvPr/>
        </p:nvSpPr>
        <p:spPr>
          <a:xfrm>
            <a:off x="2962446" y="4518613"/>
            <a:ext cx="5400600" cy="1014730"/>
          </a:xfrm>
          <a:prstGeom prst="rect">
            <a:avLst/>
          </a:prstGeom>
        </p:spPr>
        <p:txBody>
          <a:bodyPr wrap="square">
            <a:spAutoFit/>
          </a:bodyPr>
          <a:lstStyle/>
          <a:p>
            <a:r>
              <a:rPr lang="zh-CN" altLang="zh-CN" sz="2000" dirty="0"/>
              <a:t>对于同步方法，该方法所在类的实例</a:t>
            </a:r>
            <a:r>
              <a:rPr lang="en-US" altLang="zh-CN" sz="2000" dirty="0"/>
              <a:t>this</a:t>
            </a:r>
            <a:r>
              <a:rPr lang="zh-CN" altLang="zh-CN" sz="2000" dirty="0"/>
              <a:t>就是同步监视器，所以可以在同步方法中直接调用这</a:t>
            </a:r>
            <a:r>
              <a:rPr lang="en-US" altLang="zh-CN" sz="2000" dirty="0"/>
              <a:t>3</a:t>
            </a:r>
            <a:r>
              <a:rPr lang="zh-CN" altLang="zh-CN" sz="2000" dirty="0"/>
              <a:t>个方法，如</a:t>
            </a:r>
            <a:r>
              <a:rPr lang="en-US" altLang="zh-CN" sz="2000" dirty="0" err="1"/>
              <a:t>this.wait</a:t>
            </a:r>
            <a:r>
              <a:rPr lang="en-US" altLang="zh-CN" sz="2000" dirty="0"/>
              <a:t>()</a:t>
            </a:r>
            <a:r>
              <a:rPr lang="zh-CN" altLang="zh-CN" sz="2000" dirty="0"/>
              <a:t>直接简写为</a:t>
            </a:r>
            <a:r>
              <a:rPr lang="en-US" altLang="zh-CN" sz="2000" dirty="0"/>
              <a:t>wait()</a:t>
            </a:r>
            <a:r>
              <a:rPr lang="zh-CN" altLang="zh-CN" sz="2000" dirty="0"/>
              <a:t>。</a:t>
            </a:r>
            <a:endParaRPr lang="zh-CN" altLang="zh-CN" sz="2000" dirty="0"/>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19649" y="4315413"/>
            <a:ext cx="1416976" cy="1734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5004048" y="3212976"/>
            <a:ext cx="3096344" cy="9220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dirty="0" err="1"/>
              <a:t>synchonized</a:t>
            </a:r>
            <a:r>
              <a:rPr lang="en-US" altLang="zh-CN" dirty="0"/>
              <a:t> </a:t>
            </a:r>
            <a:r>
              <a:rPr lang="zh-CN" altLang="zh-CN" dirty="0"/>
              <a:t>方法签名</a:t>
            </a:r>
            <a:r>
              <a:rPr lang="en-US" altLang="zh-CN" dirty="0"/>
              <a:t>{</a:t>
            </a:r>
            <a:endParaRPr lang="zh-CN" altLang="zh-CN" dirty="0"/>
          </a:p>
          <a:p>
            <a:r>
              <a:rPr lang="en-US" altLang="zh-CN" dirty="0"/>
              <a:t>     ……  </a:t>
            </a:r>
            <a:endParaRPr lang="zh-CN" altLang="zh-CN" dirty="0"/>
          </a:p>
          <a:p>
            <a:r>
              <a:rPr lang="en-US" altLang="zh-CN" dirty="0"/>
              <a:t>}</a:t>
            </a:r>
            <a:endParaRPr lang="zh-CN" altLang="zh-CN" dirty="0"/>
          </a:p>
        </p:txBody>
      </p:sp>
      <p:sp>
        <p:nvSpPr>
          <p:cNvPr id="7" name="矩形 6"/>
          <p:cNvSpPr/>
          <p:nvPr/>
        </p:nvSpPr>
        <p:spPr>
          <a:xfrm>
            <a:off x="1219678" y="3212976"/>
            <a:ext cx="3240360" cy="9220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err="1"/>
              <a:t>synchonized</a:t>
            </a:r>
            <a:r>
              <a:rPr lang="en-US" altLang="zh-CN" dirty="0"/>
              <a:t> (</a:t>
            </a:r>
            <a:r>
              <a:rPr lang="zh-CN" altLang="zh-CN" dirty="0"/>
              <a:t>对象</a:t>
            </a:r>
            <a:r>
              <a:rPr lang="en-US" altLang="zh-CN" dirty="0"/>
              <a:t>) {</a:t>
            </a:r>
            <a:endParaRPr lang="zh-CN" altLang="zh-CN" dirty="0"/>
          </a:p>
          <a:p>
            <a:r>
              <a:rPr lang="en-US" altLang="zh-CN" dirty="0"/>
              <a:t>       ……  </a:t>
            </a:r>
            <a:endParaRPr lang="zh-CN" altLang="zh-CN" dirty="0"/>
          </a:p>
          <a:p>
            <a:r>
              <a:rPr lang="en-US" altLang="zh-CN" dirty="0"/>
              <a:t>} </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ldLvl="0" animBg="1"/>
      <p:bldP spid="7"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383665"/>
            <a:ext cx="8229600" cy="4525645"/>
          </a:xfrm>
        </p:spPr>
        <p:txBody>
          <a:bodyPr>
            <a:normAutofit/>
          </a:bodyPr>
          <a:lstStyle/>
          <a:p>
            <a:pPr marL="109855" indent="0">
              <a:buNone/>
            </a:pPr>
            <a:r>
              <a:rPr lang="en-US" altLang="zh-CN" dirty="0"/>
              <a:t>1. wait()</a:t>
            </a:r>
            <a:r>
              <a:rPr lang="zh-CN" altLang="zh-CN" dirty="0"/>
              <a:t>方法</a:t>
            </a:r>
            <a:endParaRPr lang="zh-CN" altLang="zh-CN" dirty="0"/>
          </a:p>
          <a:p>
            <a:pPr lvl="1"/>
            <a:r>
              <a:rPr lang="zh-CN" altLang="zh-CN" dirty="0"/>
              <a:t>在线程已获得对象锁的情形下，如果该线程需要再满足一些条件才能继续执行线程任务，此时该线程可调用</a:t>
            </a:r>
            <a:r>
              <a:rPr lang="en-US" altLang="zh-CN" dirty="0"/>
              <a:t>wait()</a:t>
            </a:r>
            <a:r>
              <a:rPr lang="zh-CN" altLang="zh-CN" dirty="0"/>
              <a:t>方法进入等待池（阻塞状态的一种）。</a:t>
            </a:r>
            <a:endParaRPr lang="zh-CN" altLang="zh-CN" dirty="0"/>
          </a:p>
          <a:p>
            <a:pPr lvl="1"/>
            <a:r>
              <a:rPr lang="zh-CN" altLang="zh-CN" dirty="0"/>
              <a:t>线程调用</a:t>
            </a:r>
            <a:r>
              <a:rPr lang="en-US" altLang="zh-CN" dirty="0"/>
              <a:t>wait()</a:t>
            </a:r>
            <a:r>
              <a:rPr lang="zh-CN" altLang="zh-CN" dirty="0"/>
              <a:t>方法会解除对象的锁，让出</a:t>
            </a:r>
            <a:r>
              <a:rPr lang="en-US" altLang="zh-CN" dirty="0"/>
              <a:t>CPU</a:t>
            </a:r>
            <a:r>
              <a:rPr lang="zh-CN" altLang="zh-CN" dirty="0"/>
              <a:t>资源，并使该线程处于等待状态，使其它线程可以获取该对象的锁，执行该对象的同步代码块或方法。</a:t>
            </a:r>
            <a:endParaRPr lang="zh-CN" altLang="zh-CN" dirty="0"/>
          </a:p>
          <a:p>
            <a:pPr lvl="2"/>
            <a:r>
              <a:rPr lang="en-US" altLang="zh-CN" dirty="0"/>
              <a:t>void wait()</a:t>
            </a:r>
            <a:r>
              <a:rPr lang="zh-CN" altLang="en-US" dirty="0"/>
              <a:t>：</a:t>
            </a:r>
            <a:r>
              <a:rPr lang="zh-CN" altLang="zh-CN" dirty="0"/>
              <a:t>线程会一直等待，直到其他线程调用同步监视器的</a:t>
            </a:r>
            <a:r>
              <a:rPr lang="en-US" altLang="zh-CN" dirty="0"/>
              <a:t>notify()</a:t>
            </a:r>
            <a:r>
              <a:rPr lang="zh-CN" altLang="zh-CN" dirty="0"/>
              <a:t>或</a:t>
            </a:r>
            <a:r>
              <a:rPr lang="en-US" altLang="zh-CN" dirty="0" err="1"/>
              <a:t>notifyAll</a:t>
            </a:r>
            <a:r>
              <a:rPr lang="en-US" altLang="zh-CN" dirty="0"/>
              <a:t>()</a:t>
            </a:r>
            <a:r>
              <a:rPr lang="zh-CN" altLang="zh-CN" dirty="0"/>
              <a:t>方法后苏醒；</a:t>
            </a:r>
            <a:endParaRPr lang="en-US" altLang="zh-CN" dirty="0"/>
          </a:p>
          <a:p>
            <a:pPr lvl="2"/>
            <a:r>
              <a:rPr lang="en-US" altLang="zh-CN" dirty="0"/>
              <a:t>void wait(long timeout)</a:t>
            </a:r>
            <a:r>
              <a:rPr lang="zh-CN" altLang="en-US" dirty="0"/>
              <a:t>，</a:t>
            </a:r>
            <a:r>
              <a:rPr lang="en-US" altLang="zh-CN" dirty="0"/>
              <a:t>wait(long </a:t>
            </a:r>
            <a:r>
              <a:rPr lang="en-US" altLang="zh-CN" dirty="0" err="1"/>
              <a:t>timeout,int</a:t>
            </a:r>
            <a:r>
              <a:rPr lang="en-US" altLang="zh-CN" dirty="0"/>
              <a:t> </a:t>
            </a:r>
            <a:r>
              <a:rPr lang="en-US" altLang="zh-CN" dirty="0" err="1"/>
              <a:t>nanos</a:t>
            </a:r>
            <a:r>
              <a:rPr lang="en-US" altLang="zh-CN" dirty="0"/>
              <a:t>)</a:t>
            </a:r>
            <a:r>
              <a:rPr lang="zh-CN" altLang="en-US" dirty="0"/>
              <a:t>：</a:t>
            </a:r>
            <a:r>
              <a:rPr lang="zh-CN" altLang="zh-CN" dirty="0"/>
              <a:t>方法指定了等待时间，所以如果线程在等待时间内没有被同步监视器的</a:t>
            </a:r>
            <a:r>
              <a:rPr lang="en-US" altLang="zh-CN" dirty="0"/>
              <a:t>notify()</a:t>
            </a:r>
            <a:r>
              <a:rPr lang="zh-CN" altLang="zh-CN" dirty="0"/>
              <a:t>方法唤醒，则在等待指定时间后自动苏醒。</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11.6.1  wait()</a:t>
            </a:r>
            <a:r>
              <a:rPr lang="zh-CN" altLang="zh-CN" dirty="0">
                <a:effectLst/>
              </a:rPr>
              <a:t>和</a:t>
            </a:r>
            <a:r>
              <a:rPr lang="en-US" altLang="zh-CN" dirty="0">
                <a:effectLst/>
              </a:rPr>
              <a:t>notify()</a:t>
            </a:r>
            <a:r>
              <a:rPr lang="zh-CN" altLang="zh-CN" dirty="0">
                <a:effectLst/>
              </a:rPr>
              <a:t>方法</a:t>
            </a:r>
            <a:endParaRPr lang="zh-CN" altLang="en-US" dirty="0"/>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10210" y="1236345"/>
            <a:ext cx="8229600" cy="4526280"/>
          </a:xfrm>
        </p:spPr>
        <p:txBody>
          <a:bodyPr>
            <a:normAutofit/>
          </a:bodyPr>
          <a:lstStyle/>
          <a:p>
            <a:pPr marL="109855" indent="0">
              <a:buNone/>
            </a:pPr>
            <a:r>
              <a:rPr lang="en-US" altLang="zh-CN" dirty="0"/>
              <a:t>2. notify()</a:t>
            </a:r>
            <a:r>
              <a:rPr lang="zh-CN" altLang="zh-CN" dirty="0"/>
              <a:t>和</a:t>
            </a:r>
            <a:r>
              <a:rPr lang="en-US" altLang="zh-CN" dirty="0" err="1"/>
              <a:t>notifyAll</a:t>
            </a:r>
            <a:r>
              <a:rPr lang="en-US" altLang="zh-CN" dirty="0"/>
              <a:t>()</a:t>
            </a:r>
            <a:r>
              <a:rPr lang="zh-CN" altLang="zh-CN" dirty="0"/>
              <a:t>方法</a:t>
            </a:r>
            <a:endParaRPr lang="zh-CN" altLang="zh-CN" dirty="0"/>
          </a:p>
          <a:p>
            <a:pPr lvl="1"/>
            <a:r>
              <a:rPr lang="en-US" altLang="zh-CN" dirty="0"/>
              <a:t>notify()</a:t>
            </a:r>
            <a:r>
              <a:rPr lang="zh-CN" altLang="zh-CN" dirty="0"/>
              <a:t>方法唤醒一个处于等待状态的线程，使之进入</a:t>
            </a:r>
            <a:r>
              <a:rPr lang="en-US" altLang="zh-CN" dirty="0"/>
              <a:t>runnable</a:t>
            </a:r>
            <a:r>
              <a:rPr lang="zh-CN" altLang="zh-CN" dirty="0"/>
              <a:t>状态。</a:t>
            </a:r>
            <a:endParaRPr lang="zh-CN" altLang="zh-CN" dirty="0"/>
          </a:p>
          <a:p>
            <a:pPr lvl="1"/>
            <a:r>
              <a:rPr lang="zh-CN" altLang="zh-CN" dirty="0"/>
              <a:t>某个线程执行完同步代码，或该线程使另一个线程所等待的条件得到满足，这时它利用同步监视器调用</a:t>
            </a:r>
            <a:r>
              <a:rPr lang="en-US" altLang="zh-CN" dirty="0"/>
              <a:t>notify()</a:t>
            </a:r>
            <a:r>
              <a:rPr lang="zh-CN" altLang="zh-CN" dirty="0"/>
              <a:t>方法，以唤醒一个因该同步监视器而处于等待状态的线程再次进入</a:t>
            </a:r>
            <a:r>
              <a:rPr lang="en-US" altLang="zh-CN" dirty="0"/>
              <a:t>runnable</a:t>
            </a:r>
            <a:r>
              <a:rPr lang="zh-CN" altLang="zh-CN" dirty="0"/>
              <a:t>状态。从等待状态进入</a:t>
            </a:r>
            <a:r>
              <a:rPr lang="en-US" altLang="zh-CN" dirty="0"/>
              <a:t>runnable</a:t>
            </a:r>
            <a:r>
              <a:rPr lang="zh-CN" altLang="zh-CN" dirty="0"/>
              <a:t>状态的线程，将再次尝试获得同步监视器的锁。</a:t>
            </a:r>
            <a:endParaRPr lang="zh-CN" altLang="zh-CN" dirty="0"/>
          </a:p>
          <a:p>
            <a:pPr lvl="1"/>
            <a:r>
              <a:rPr lang="en-US" altLang="zh-CN" dirty="0" err="1"/>
              <a:t>notifyAll</a:t>
            </a:r>
            <a:r>
              <a:rPr lang="en-US" altLang="zh-CN" dirty="0"/>
              <a:t>()</a:t>
            </a:r>
            <a:r>
              <a:rPr lang="zh-CN" altLang="zh-CN" dirty="0"/>
              <a:t>方法：使因该同步监视器而处于等待状态的全部线程进入</a:t>
            </a:r>
            <a:r>
              <a:rPr lang="en-US" altLang="zh-CN" dirty="0"/>
              <a:t>runnable</a:t>
            </a:r>
            <a:r>
              <a:rPr lang="zh-CN" altLang="zh-CN" dirty="0"/>
              <a:t>状态。</a:t>
            </a:r>
            <a:endParaRPr lang="zh-CN" altLang="zh-CN" dirty="0"/>
          </a:p>
          <a:p>
            <a:pPr lvl="1"/>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11.6.1  wait()</a:t>
            </a:r>
            <a:r>
              <a:rPr lang="zh-CN" altLang="zh-CN" dirty="0">
                <a:effectLst/>
              </a:rPr>
              <a:t>和</a:t>
            </a:r>
            <a:r>
              <a:rPr lang="en-US" altLang="zh-CN" dirty="0">
                <a:effectLst/>
              </a:rPr>
              <a:t>notify()</a:t>
            </a:r>
            <a:r>
              <a:rPr lang="zh-CN" altLang="zh-CN" dirty="0">
                <a:effectLst/>
              </a:rPr>
              <a:t>方法</a:t>
            </a:r>
            <a:endParaRPr lang="zh-CN" altLang="en-US" dirty="0"/>
          </a:p>
        </p:txBody>
      </p:sp>
      <p:sp>
        <p:nvSpPr>
          <p:cNvPr id="4" name="矩形 3"/>
          <p:cNvSpPr/>
          <p:nvPr/>
        </p:nvSpPr>
        <p:spPr>
          <a:xfrm>
            <a:off x="3241819" y="4548862"/>
            <a:ext cx="5292080" cy="922020"/>
          </a:xfrm>
          <a:prstGeom prst="rect">
            <a:avLst/>
          </a:prstGeom>
        </p:spPr>
        <p:txBody>
          <a:bodyPr wrap="square">
            <a:spAutoFit/>
          </a:bodyPr>
          <a:lstStyle/>
          <a:p>
            <a:pPr lvl="1"/>
            <a:r>
              <a:rPr lang="zh-CN" altLang="zh-CN" dirty="0"/>
              <a:t>编程时应该用</a:t>
            </a:r>
            <a:r>
              <a:rPr lang="en-US" altLang="zh-CN" dirty="0" err="1"/>
              <a:t>notifyAll</a:t>
            </a:r>
            <a:r>
              <a:rPr lang="en-US" altLang="zh-CN" dirty="0"/>
              <a:t>()</a:t>
            </a:r>
            <a:r>
              <a:rPr lang="zh-CN" altLang="zh-CN" dirty="0"/>
              <a:t>取代</a:t>
            </a:r>
            <a:r>
              <a:rPr lang="en-US" altLang="zh-CN" dirty="0"/>
              <a:t>notify()</a:t>
            </a:r>
            <a:r>
              <a:rPr lang="zh-CN" altLang="zh-CN" dirty="0"/>
              <a:t>，因为用</a:t>
            </a:r>
            <a:r>
              <a:rPr lang="en-US" altLang="zh-CN" dirty="0"/>
              <a:t>notify()</a:t>
            </a:r>
            <a:r>
              <a:rPr lang="zh-CN" altLang="zh-CN" dirty="0"/>
              <a:t>只是从等待池释放出一个线程，至于是哪一个由线程调度器决定，是不可保证的。</a:t>
            </a:r>
            <a:endParaRPr lang="zh-CN" altLang="zh-CN" dirty="0"/>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97667" y="4208988"/>
            <a:ext cx="1152128" cy="1410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zh-CN" dirty="0">
                <a:effectLst/>
              </a:rPr>
              <a:t>线程状态转换</a:t>
            </a:r>
            <a:r>
              <a:rPr lang="zh-CN" altLang="en-US" dirty="0">
                <a:effectLst/>
              </a:rPr>
              <a:t>图</a:t>
            </a:r>
            <a:endParaRPr lang="zh-CN" altLang="zh-CN" dirty="0">
              <a:effectLst/>
            </a:endParaRPr>
          </a:p>
        </p:txBody>
      </p:sp>
      <p:sp>
        <p:nvSpPr>
          <p:cNvPr id="5" name="Line 12"/>
          <p:cNvSpPr>
            <a:spLocks noChangeShapeType="1"/>
          </p:cNvSpPr>
          <p:nvPr/>
        </p:nvSpPr>
        <p:spPr bwMode="auto">
          <a:xfrm flipH="1">
            <a:off x="3938612" y="1899059"/>
            <a:ext cx="0" cy="503461"/>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 name="Line 13"/>
          <p:cNvSpPr>
            <a:spLocks noChangeShapeType="1"/>
          </p:cNvSpPr>
          <p:nvPr/>
        </p:nvSpPr>
        <p:spPr bwMode="auto">
          <a:xfrm>
            <a:off x="4082057" y="2762883"/>
            <a:ext cx="0" cy="66611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 name="Line 14"/>
          <p:cNvSpPr>
            <a:spLocks noChangeShapeType="1"/>
          </p:cNvSpPr>
          <p:nvPr/>
        </p:nvSpPr>
        <p:spPr bwMode="auto">
          <a:xfrm flipV="1">
            <a:off x="3794025" y="2762881"/>
            <a:ext cx="0" cy="666119"/>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 name="Line 15"/>
          <p:cNvSpPr>
            <a:spLocks noChangeShapeType="1"/>
          </p:cNvSpPr>
          <p:nvPr/>
        </p:nvSpPr>
        <p:spPr bwMode="auto">
          <a:xfrm flipV="1">
            <a:off x="8258199" y="2605189"/>
            <a:ext cx="0" cy="231828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9" name="Line 16"/>
          <p:cNvSpPr>
            <a:spLocks noChangeShapeType="1"/>
          </p:cNvSpPr>
          <p:nvPr/>
        </p:nvSpPr>
        <p:spPr bwMode="auto">
          <a:xfrm flipH="1">
            <a:off x="5089549" y="2605189"/>
            <a:ext cx="3168650"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0" name="Line 17"/>
          <p:cNvSpPr>
            <a:spLocks noChangeShapeType="1"/>
          </p:cNvSpPr>
          <p:nvPr/>
        </p:nvSpPr>
        <p:spPr bwMode="auto">
          <a:xfrm flipV="1">
            <a:off x="768375" y="2619139"/>
            <a:ext cx="0" cy="230433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11" name="Line 18"/>
          <p:cNvSpPr>
            <a:spLocks noChangeShapeType="1"/>
          </p:cNvSpPr>
          <p:nvPr/>
        </p:nvSpPr>
        <p:spPr bwMode="auto">
          <a:xfrm>
            <a:off x="769962" y="2619139"/>
            <a:ext cx="2001838"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2" name="Line 19"/>
          <p:cNvSpPr>
            <a:spLocks noChangeShapeType="1"/>
          </p:cNvSpPr>
          <p:nvPr/>
        </p:nvSpPr>
        <p:spPr bwMode="auto">
          <a:xfrm>
            <a:off x="3938612" y="5061583"/>
            <a:ext cx="0" cy="42392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13" name="Line 20"/>
          <p:cNvSpPr>
            <a:spLocks noChangeShapeType="1"/>
          </p:cNvSpPr>
          <p:nvPr/>
        </p:nvSpPr>
        <p:spPr bwMode="auto">
          <a:xfrm flipH="1">
            <a:off x="503262" y="5485509"/>
            <a:ext cx="34353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14" name="Line 21"/>
          <p:cNvSpPr>
            <a:spLocks noChangeShapeType="1"/>
          </p:cNvSpPr>
          <p:nvPr/>
        </p:nvSpPr>
        <p:spPr bwMode="auto">
          <a:xfrm flipV="1">
            <a:off x="503262" y="2546982"/>
            <a:ext cx="0" cy="293852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15" name="Line 22"/>
          <p:cNvSpPr>
            <a:spLocks noChangeShapeType="1"/>
          </p:cNvSpPr>
          <p:nvPr/>
        </p:nvSpPr>
        <p:spPr bwMode="auto">
          <a:xfrm>
            <a:off x="503262" y="2547131"/>
            <a:ext cx="2268538"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6" name="Line 24"/>
          <p:cNvSpPr>
            <a:spLocks noChangeShapeType="1"/>
          </p:cNvSpPr>
          <p:nvPr/>
        </p:nvSpPr>
        <p:spPr bwMode="auto">
          <a:xfrm flipH="1">
            <a:off x="2174898" y="3789041"/>
            <a:ext cx="1114426" cy="912179"/>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7" name="Line 25"/>
          <p:cNvSpPr>
            <a:spLocks noChangeShapeType="1"/>
          </p:cNvSpPr>
          <p:nvPr/>
        </p:nvSpPr>
        <p:spPr bwMode="auto">
          <a:xfrm flipH="1">
            <a:off x="3938612" y="3789041"/>
            <a:ext cx="0" cy="92329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8" name="Line 26"/>
          <p:cNvSpPr>
            <a:spLocks noChangeShapeType="1"/>
          </p:cNvSpPr>
          <p:nvPr/>
        </p:nvSpPr>
        <p:spPr bwMode="auto">
          <a:xfrm>
            <a:off x="4802212" y="3770945"/>
            <a:ext cx="2286220" cy="926517"/>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9" name="Line 27"/>
          <p:cNvSpPr>
            <a:spLocks noChangeShapeType="1"/>
          </p:cNvSpPr>
          <p:nvPr/>
        </p:nvSpPr>
        <p:spPr bwMode="auto">
          <a:xfrm>
            <a:off x="4400003" y="3770944"/>
            <a:ext cx="820194" cy="1890387"/>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0" name="Text Box 30"/>
          <p:cNvSpPr txBox="1">
            <a:spLocks noChangeArrowheads="1"/>
          </p:cNvSpPr>
          <p:nvPr/>
        </p:nvSpPr>
        <p:spPr bwMode="auto">
          <a:xfrm>
            <a:off x="3938041" y="2026307"/>
            <a:ext cx="923925" cy="306705"/>
          </a:xfrm>
          <a:prstGeom prst="rect">
            <a:avLst/>
          </a:prstGeom>
          <a:noFill/>
          <a:ln>
            <a:noFill/>
          </a:ln>
          <a:effectLst/>
        </p:spPr>
        <p:txBody>
          <a:bodyPr>
            <a:spAutoFit/>
          </a:bodyPr>
          <a:lstStyle/>
          <a:p>
            <a:pPr>
              <a:spcBef>
                <a:spcPct val="50000"/>
              </a:spcBef>
            </a:pPr>
            <a:r>
              <a:rPr kumimoji="0" lang="en-US" altLang="zh-CN" sz="1400" b="0">
                <a:solidFill>
                  <a:schemeClr val="tx1"/>
                </a:solidFill>
                <a:latin typeface="Times New Roman" panose="02020603050405020304" pitchFamily="18" charset="0"/>
                <a:cs typeface="Times New Roman" panose="02020603050405020304" pitchFamily="18" charset="0"/>
              </a:rPr>
              <a:t>start()</a:t>
            </a:r>
            <a:endParaRPr kumimoji="0" lang="en-US" altLang="zh-CN" sz="1400" b="0">
              <a:solidFill>
                <a:schemeClr val="tx1"/>
              </a:solidFill>
              <a:latin typeface="Times New Roman" panose="02020603050405020304" pitchFamily="18" charset="0"/>
              <a:cs typeface="Times New Roman" panose="02020603050405020304" pitchFamily="18" charset="0"/>
            </a:endParaRPr>
          </a:p>
        </p:txBody>
      </p:sp>
      <p:sp>
        <p:nvSpPr>
          <p:cNvPr id="21" name="Text Box 31"/>
          <p:cNvSpPr txBox="1">
            <a:spLocks noChangeArrowheads="1"/>
          </p:cNvSpPr>
          <p:nvPr/>
        </p:nvSpPr>
        <p:spPr bwMode="auto">
          <a:xfrm>
            <a:off x="4082057" y="2962907"/>
            <a:ext cx="1182687" cy="306705"/>
          </a:xfrm>
          <a:prstGeom prst="rect">
            <a:avLst/>
          </a:prstGeom>
          <a:noFill/>
          <a:ln>
            <a:noFill/>
          </a:ln>
          <a:effectLst/>
        </p:spPr>
        <p:txBody>
          <a:bodyPr wrap="square">
            <a:spAutoFit/>
          </a:bodyPr>
          <a:lstStyle/>
          <a:p>
            <a:pPr>
              <a:spcBef>
                <a:spcPct val="50000"/>
              </a:spcBef>
            </a:pPr>
            <a:r>
              <a:rPr lang="zh-CN" altLang="en-US" sz="1400" dirty="0">
                <a:latin typeface="Times New Roman" panose="02020603050405020304" pitchFamily="18" charset="0"/>
                <a:cs typeface="Times New Roman" panose="02020603050405020304" pitchFamily="18" charset="0"/>
              </a:rPr>
              <a:t>获得时间片</a:t>
            </a:r>
            <a:endParaRPr kumimoji="0" lang="zh-CN" altLang="en-US" sz="1400" b="0" dirty="0">
              <a:solidFill>
                <a:schemeClr val="tx1"/>
              </a:solidFill>
              <a:latin typeface="Times New Roman" panose="02020603050405020304" pitchFamily="18" charset="0"/>
              <a:cs typeface="Times New Roman" panose="02020603050405020304" pitchFamily="18" charset="0"/>
            </a:endParaRPr>
          </a:p>
        </p:txBody>
      </p:sp>
      <p:sp>
        <p:nvSpPr>
          <p:cNvPr id="22" name="Text Box 32"/>
          <p:cNvSpPr txBox="1">
            <a:spLocks noChangeArrowheads="1"/>
          </p:cNvSpPr>
          <p:nvPr/>
        </p:nvSpPr>
        <p:spPr bwMode="auto">
          <a:xfrm>
            <a:off x="2272183" y="2962907"/>
            <a:ext cx="1593850" cy="306705"/>
          </a:xfrm>
          <a:prstGeom prst="rect">
            <a:avLst/>
          </a:prstGeom>
          <a:noFill/>
          <a:ln>
            <a:noFill/>
          </a:ln>
          <a:effectLst/>
        </p:spPr>
        <p:txBody>
          <a:bodyPr>
            <a:spAutoFit/>
          </a:bodyPr>
          <a:lstStyle/>
          <a:p>
            <a:pPr algn="ctr">
              <a:spcBef>
                <a:spcPct val="50000"/>
              </a:spcBef>
            </a:pPr>
            <a:r>
              <a:rPr kumimoji="0" lang="zh-CN" altLang="en-US" sz="1400" b="0" dirty="0">
                <a:solidFill>
                  <a:schemeClr val="tx1"/>
                </a:solidFill>
                <a:latin typeface="Times New Roman" panose="02020603050405020304" pitchFamily="18" charset="0"/>
                <a:cs typeface="Times New Roman" panose="02020603050405020304" pitchFamily="18" charset="0"/>
              </a:rPr>
              <a:t>时间片用完</a:t>
            </a:r>
            <a:r>
              <a:rPr kumimoji="0" lang="en-US" altLang="zh-CN" sz="1400" b="0" dirty="0">
                <a:solidFill>
                  <a:schemeClr val="tx1"/>
                </a:solidFill>
                <a:latin typeface="Times New Roman" panose="02020603050405020304" pitchFamily="18" charset="0"/>
                <a:cs typeface="Times New Roman" panose="02020603050405020304" pitchFamily="18" charset="0"/>
              </a:rPr>
              <a:t>/yield()</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p:txBody>
      </p:sp>
      <p:sp>
        <p:nvSpPr>
          <p:cNvPr id="23" name="Text Box 33"/>
          <p:cNvSpPr txBox="1">
            <a:spLocks noChangeArrowheads="1"/>
          </p:cNvSpPr>
          <p:nvPr/>
        </p:nvSpPr>
        <p:spPr bwMode="auto">
          <a:xfrm>
            <a:off x="2174899" y="4042407"/>
            <a:ext cx="755650" cy="306705"/>
          </a:xfrm>
          <a:prstGeom prst="rect">
            <a:avLst/>
          </a:prstGeom>
          <a:noFill/>
          <a:ln>
            <a:noFill/>
          </a:ln>
          <a:effectLst/>
        </p:spPr>
        <p:txBody>
          <a:bodyPr>
            <a:spAutoFit/>
          </a:bodyPr>
          <a:lstStyle/>
          <a:p>
            <a:pPr>
              <a:spcBef>
                <a:spcPct val="50000"/>
              </a:spcBef>
            </a:pPr>
            <a:r>
              <a:rPr kumimoji="0" lang="en-US" altLang="zh-CN" sz="1400" b="0" dirty="0">
                <a:solidFill>
                  <a:schemeClr val="tx1"/>
                </a:solidFill>
                <a:latin typeface="Times New Roman" panose="02020603050405020304" pitchFamily="18" charset="0"/>
                <a:cs typeface="Times New Roman" panose="02020603050405020304" pitchFamily="18" charset="0"/>
              </a:rPr>
              <a:t>wait()</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p:txBody>
      </p:sp>
      <p:sp>
        <p:nvSpPr>
          <p:cNvPr id="24" name="Text Box 34"/>
          <p:cNvSpPr txBox="1">
            <a:spLocks noChangeArrowheads="1"/>
          </p:cNvSpPr>
          <p:nvPr/>
        </p:nvSpPr>
        <p:spPr bwMode="auto">
          <a:xfrm>
            <a:off x="3289324" y="4042407"/>
            <a:ext cx="923925" cy="306705"/>
          </a:xfrm>
          <a:prstGeom prst="rect">
            <a:avLst/>
          </a:prstGeom>
          <a:noFill/>
          <a:ln>
            <a:noFill/>
          </a:ln>
          <a:effectLst/>
        </p:spPr>
        <p:txBody>
          <a:bodyPr>
            <a:spAutoFit/>
          </a:bodyPr>
          <a:lstStyle/>
          <a:p>
            <a:pPr>
              <a:spcBef>
                <a:spcPct val="50000"/>
              </a:spcBef>
            </a:pPr>
            <a:r>
              <a:rPr kumimoji="0" lang="en-US" altLang="zh-CN" sz="1400" b="0">
                <a:solidFill>
                  <a:schemeClr val="tx1"/>
                </a:solidFill>
                <a:latin typeface="Times New Roman" panose="02020603050405020304" pitchFamily="18" charset="0"/>
                <a:cs typeface="Times New Roman" panose="02020603050405020304" pitchFamily="18" charset="0"/>
              </a:rPr>
              <a:t>sleep()</a:t>
            </a:r>
            <a:endParaRPr kumimoji="0" lang="en-US" altLang="zh-CN" sz="1400" b="0">
              <a:solidFill>
                <a:schemeClr val="tx1"/>
              </a:solidFill>
              <a:latin typeface="Times New Roman" panose="02020603050405020304" pitchFamily="18" charset="0"/>
              <a:cs typeface="Times New Roman" panose="02020603050405020304" pitchFamily="18" charset="0"/>
            </a:endParaRPr>
          </a:p>
        </p:txBody>
      </p:sp>
      <p:sp>
        <p:nvSpPr>
          <p:cNvPr id="25" name="Text Box 36"/>
          <p:cNvSpPr txBox="1">
            <a:spLocks noChangeArrowheads="1"/>
          </p:cNvSpPr>
          <p:nvPr/>
        </p:nvSpPr>
        <p:spPr bwMode="auto">
          <a:xfrm>
            <a:off x="5604667" y="3901333"/>
            <a:ext cx="2509838" cy="532130"/>
          </a:xfrm>
          <a:prstGeom prst="rect">
            <a:avLst/>
          </a:prstGeom>
          <a:noFill/>
          <a:ln>
            <a:noFill/>
          </a:ln>
          <a:effectLst/>
        </p:spPr>
        <p:txBody>
          <a:bodyPr>
            <a:spAutoFit/>
          </a:bodyPr>
          <a:lstStyle/>
          <a:p>
            <a:pPr>
              <a:lnSpc>
                <a:spcPts val="1300"/>
              </a:lnSpc>
              <a:spcBef>
                <a:spcPct val="50000"/>
              </a:spcBef>
            </a:pPr>
            <a:r>
              <a:rPr lang="zh-CN" altLang="en-US" sz="1400" dirty="0">
                <a:latin typeface="Times New Roman" panose="02020603050405020304" pitchFamily="18" charset="0"/>
                <a:cs typeface="Times New Roman" panose="02020603050405020304" pitchFamily="18" charset="0"/>
              </a:rPr>
              <a:t>等待</a:t>
            </a:r>
            <a:r>
              <a:rPr kumimoji="0" lang="en-US" altLang="zh-CN" sz="1400" b="0" dirty="0">
                <a:solidFill>
                  <a:schemeClr val="tx1"/>
                </a:solidFill>
                <a:latin typeface="Times New Roman" panose="02020603050405020304" pitchFamily="18" charset="0"/>
                <a:cs typeface="Times New Roman" panose="02020603050405020304" pitchFamily="18" charset="0"/>
              </a:rPr>
              <a:t>synchronized</a:t>
            </a:r>
            <a:r>
              <a:rPr kumimoji="0" lang="zh-CN" altLang="en-US" sz="1400" b="0" dirty="0">
                <a:solidFill>
                  <a:schemeClr val="tx1"/>
                </a:solidFill>
                <a:latin typeface="Times New Roman" panose="02020603050405020304" pitchFamily="18" charset="0"/>
                <a:cs typeface="Times New Roman" panose="02020603050405020304" pitchFamily="18" charset="0"/>
              </a:rPr>
              <a:t>代码块</a:t>
            </a:r>
            <a:r>
              <a:rPr kumimoji="0" lang="en-US" altLang="zh-CN" sz="1400" b="0" dirty="0">
                <a:solidFill>
                  <a:schemeClr val="tx1"/>
                </a:solidFill>
                <a:latin typeface="Times New Roman" panose="02020603050405020304" pitchFamily="18" charset="0"/>
                <a:cs typeface="Times New Roman" panose="02020603050405020304" pitchFamily="18" charset="0"/>
              </a:rPr>
              <a:t>/</a:t>
            </a:r>
            <a:r>
              <a:rPr kumimoji="0" lang="zh-CN" altLang="en-US" sz="1400" b="0" dirty="0">
                <a:solidFill>
                  <a:schemeClr val="tx1"/>
                </a:solidFill>
                <a:latin typeface="Times New Roman" panose="02020603050405020304" pitchFamily="18" charset="0"/>
                <a:cs typeface="Times New Roman" panose="02020603050405020304" pitchFamily="18" charset="0"/>
              </a:rPr>
              <a:t>方法</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a:p>
            <a:pPr>
              <a:lnSpc>
                <a:spcPts val="1300"/>
              </a:lnSpc>
              <a:spcBef>
                <a:spcPct val="50000"/>
              </a:spcBef>
            </a:pP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的同步锁</a:t>
            </a:r>
            <a:r>
              <a:rPr lang="en-US" altLang="zh-CN" sz="1400" dirty="0">
                <a:latin typeface="Times New Roman" panose="02020603050405020304" pitchFamily="18" charset="0"/>
                <a:cs typeface="Times New Roman" panose="02020603050405020304" pitchFamily="18" charset="0"/>
              </a:rPr>
              <a:t>                    </a:t>
            </a:r>
            <a:endParaRPr kumimoji="0" lang="zh-CN" altLang="en-US" sz="1400" b="0" dirty="0">
              <a:solidFill>
                <a:schemeClr val="tx1"/>
              </a:solidFill>
              <a:latin typeface="Times New Roman" panose="02020603050405020304" pitchFamily="18" charset="0"/>
              <a:cs typeface="Times New Roman" panose="02020603050405020304" pitchFamily="18" charset="0"/>
            </a:endParaRPr>
          </a:p>
        </p:txBody>
      </p:sp>
      <p:sp>
        <p:nvSpPr>
          <p:cNvPr id="26" name="Text Box 37"/>
          <p:cNvSpPr txBox="1">
            <a:spLocks noChangeArrowheads="1"/>
          </p:cNvSpPr>
          <p:nvPr/>
        </p:nvSpPr>
        <p:spPr bwMode="auto">
          <a:xfrm>
            <a:off x="7538937" y="3410582"/>
            <a:ext cx="719262" cy="198755"/>
          </a:xfrm>
          <a:prstGeom prst="rect">
            <a:avLst/>
          </a:prstGeom>
          <a:noFill/>
          <a:ln>
            <a:noFill/>
          </a:ln>
          <a:effectLst/>
        </p:spPr>
        <p:txBody>
          <a:bodyPr wrap="square">
            <a:spAutoFit/>
          </a:bodyPr>
          <a:lstStyle/>
          <a:p>
            <a:pPr>
              <a:lnSpc>
                <a:spcPct val="50000"/>
              </a:lnSpc>
              <a:spcBef>
                <a:spcPct val="50000"/>
              </a:spcBef>
            </a:pPr>
            <a:r>
              <a:rPr kumimoji="0" lang="zh-CN" altLang="en-US" sz="1400" b="0" dirty="0">
                <a:solidFill>
                  <a:schemeClr val="tx1"/>
                </a:solidFill>
                <a:latin typeface="Times New Roman" panose="02020603050405020304" pitchFamily="18" charset="0"/>
                <a:cs typeface="Times New Roman" panose="02020603050405020304" pitchFamily="18" charset="0"/>
              </a:rPr>
              <a:t>获得锁</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p:txBody>
      </p:sp>
      <p:sp>
        <p:nvSpPr>
          <p:cNvPr id="27" name="Text Box 38"/>
          <p:cNvSpPr txBox="1">
            <a:spLocks noChangeArrowheads="1"/>
          </p:cNvSpPr>
          <p:nvPr/>
        </p:nvSpPr>
        <p:spPr bwMode="auto">
          <a:xfrm>
            <a:off x="1563463" y="5269485"/>
            <a:ext cx="1078161" cy="456565"/>
          </a:xfrm>
          <a:prstGeom prst="rect">
            <a:avLst/>
          </a:prstGeom>
          <a:noFill/>
          <a:ln>
            <a:noFill/>
          </a:ln>
          <a:effectLst/>
        </p:spPr>
        <p:txBody>
          <a:bodyPr wrap="square">
            <a:spAutoFit/>
          </a:bodyPr>
          <a:lstStyle/>
          <a:p>
            <a:pPr algn="ctr">
              <a:lnSpc>
                <a:spcPct val="60000"/>
              </a:lnSpc>
              <a:spcBef>
                <a:spcPct val="50000"/>
              </a:spcBef>
            </a:pPr>
            <a:r>
              <a:rPr kumimoji="0" lang="zh-CN" altLang="en-US" sz="1400" b="0" dirty="0">
                <a:solidFill>
                  <a:schemeClr val="tx1"/>
                </a:solidFill>
                <a:latin typeface="Times New Roman" panose="02020603050405020304" pitchFamily="18" charset="0"/>
                <a:cs typeface="Times New Roman" panose="02020603050405020304" pitchFamily="18" charset="0"/>
              </a:rPr>
              <a:t>睡眠时间到</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a:p>
            <a:pPr algn="ctr">
              <a:lnSpc>
                <a:spcPct val="60000"/>
              </a:lnSpc>
              <a:spcBef>
                <a:spcPct val="50000"/>
              </a:spcBef>
            </a:pPr>
            <a:r>
              <a:rPr lang="en-US" altLang="zh-CN" sz="1400" dirty="0">
                <a:latin typeface="Times New Roman" panose="02020603050405020304" pitchFamily="18" charset="0"/>
                <a:cs typeface="Times New Roman" panose="02020603050405020304" pitchFamily="18" charset="0"/>
              </a:rPr>
              <a:t>interrupt</a:t>
            </a:r>
            <a:endParaRPr kumimoji="0" lang="zh-CN" altLang="en-US" sz="1400" b="0" dirty="0">
              <a:solidFill>
                <a:schemeClr val="tx1"/>
              </a:solidFill>
              <a:latin typeface="Times New Roman" panose="02020603050405020304" pitchFamily="18" charset="0"/>
              <a:cs typeface="Times New Roman" panose="02020603050405020304" pitchFamily="18" charset="0"/>
            </a:endParaRPr>
          </a:p>
        </p:txBody>
      </p:sp>
      <p:sp>
        <p:nvSpPr>
          <p:cNvPr id="28" name="Text Box 39"/>
          <p:cNvSpPr txBox="1">
            <a:spLocks noChangeArrowheads="1"/>
          </p:cNvSpPr>
          <p:nvPr/>
        </p:nvSpPr>
        <p:spPr bwMode="auto">
          <a:xfrm>
            <a:off x="769962" y="3507420"/>
            <a:ext cx="1871662" cy="845185"/>
          </a:xfrm>
          <a:prstGeom prst="rect">
            <a:avLst/>
          </a:prstGeom>
          <a:noFill/>
          <a:ln>
            <a:noFill/>
          </a:ln>
          <a:effectLst/>
        </p:spPr>
        <p:txBody>
          <a:bodyPr>
            <a:spAutoFit/>
          </a:bodyPr>
          <a:lstStyle/>
          <a:p>
            <a:pPr>
              <a:lnSpc>
                <a:spcPct val="50000"/>
              </a:lnSpc>
              <a:spcBef>
                <a:spcPct val="50000"/>
              </a:spcBef>
            </a:pPr>
            <a:r>
              <a:rPr kumimoji="0" lang="en-US" altLang="zh-CN" sz="1400" b="0" dirty="0">
                <a:solidFill>
                  <a:schemeClr val="tx1"/>
                </a:solidFill>
                <a:latin typeface="Times New Roman" panose="02020603050405020304" pitchFamily="18" charset="0"/>
                <a:cs typeface="Times New Roman" panose="02020603050405020304" pitchFamily="18" charset="0"/>
              </a:rPr>
              <a:t>notify()</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a:p>
            <a:pPr>
              <a:lnSpc>
                <a:spcPct val="50000"/>
              </a:lnSpc>
              <a:spcBef>
                <a:spcPct val="50000"/>
              </a:spcBef>
            </a:pPr>
            <a:r>
              <a:rPr kumimoji="0" lang="en-US" altLang="zh-CN" sz="1400" b="0" dirty="0" err="1">
                <a:solidFill>
                  <a:schemeClr val="tx1"/>
                </a:solidFill>
                <a:latin typeface="Times New Roman" panose="02020603050405020304" pitchFamily="18" charset="0"/>
                <a:cs typeface="Times New Roman" panose="02020603050405020304" pitchFamily="18" charset="0"/>
              </a:rPr>
              <a:t>notifyAll</a:t>
            </a:r>
            <a:r>
              <a:rPr kumimoji="0" lang="en-US" altLang="zh-CN" sz="1400" b="0" dirty="0">
                <a:solidFill>
                  <a:schemeClr val="tx1"/>
                </a:solidFill>
                <a:latin typeface="Times New Roman" panose="02020603050405020304" pitchFamily="18" charset="0"/>
                <a:cs typeface="Times New Roman" panose="02020603050405020304" pitchFamily="18" charset="0"/>
              </a:rPr>
              <a:t>()</a:t>
            </a:r>
            <a:endParaRPr kumimoji="0" lang="en-US" altLang="zh-CN" sz="1400" b="0" dirty="0">
              <a:solidFill>
                <a:schemeClr val="tx1"/>
              </a:solidFill>
              <a:latin typeface="Times New Roman" panose="02020603050405020304" pitchFamily="18" charset="0"/>
              <a:cs typeface="Times New Roman" panose="02020603050405020304" pitchFamily="18" charset="0"/>
            </a:endParaRPr>
          </a:p>
          <a:p>
            <a:pPr>
              <a:lnSpc>
                <a:spcPct val="50000"/>
              </a:lnSpc>
              <a:spcBef>
                <a:spcPct val="50000"/>
              </a:spcBef>
            </a:pPr>
            <a:r>
              <a:rPr lang="zh-CN" altLang="en-US" sz="1400" dirty="0">
                <a:latin typeface="Times New Roman" panose="02020603050405020304" pitchFamily="18" charset="0"/>
                <a:cs typeface="Times New Roman" panose="02020603050405020304" pitchFamily="18" charset="0"/>
              </a:rPr>
              <a:t>等待时间到</a:t>
            </a:r>
            <a:endParaRPr lang="en-US" altLang="zh-CN" sz="1400" dirty="0">
              <a:latin typeface="Times New Roman" panose="02020603050405020304" pitchFamily="18" charset="0"/>
              <a:cs typeface="Times New Roman" panose="02020603050405020304" pitchFamily="18" charset="0"/>
            </a:endParaRPr>
          </a:p>
          <a:p>
            <a:pPr>
              <a:lnSpc>
                <a:spcPct val="50000"/>
              </a:lnSpc>
              <a:spcBef>
                <a:spcPct val="50000"/>
              </a:spcBef>
            </a:pPr>
            <a:r>
              <a:rPr lang="en-US" altLang="zh-CN" sz="1400" dirty="0">
                <a:latin typeface="Times New Roman" panose="02020603050405020304" pitchFamily="18" charset="0"/>
                <a:cs typeface="Times New Roman" panose="02020603050405020304" pitchFamily="18" charset="0"/>
              </a:rPr>
              <a:t>interrupt</a:t>
            </a:r>
            <a:endParaRPr lang="zh-CN" altLang="en-US" sz="1400" dirty="0">
              <a:latin typeface="Times New Roman" panose="02020603050405020304" pitchFamily="18" charset="0"/>
              <a:cs typeface="Times New Roman" panose="02020603050405020304" pitchFamily="18" charset="0"/>
            </a:endParaRPr>
          </a:p>
        </p:txBody>
      </p:sp>
      <p:sp>
        <p:nvSpPr>
          <p:cNvPr id="29" name="Line 42"/>
          <p:cNvSpPr>
            <a:spLocks noChangeShapeType="1"/>
          </p:cNvSpPr>
          <p:nvPr/>
        </p:nvSpPr>
        <p:spPr bwMode="auto">
          <a:xfrm>
            <a:off x="7682457" y="4923470"/>
            <a:ext cx="57574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30" name="Line 43"/>
          <p:cNvSpPr>
            <a:spLocks noChangeShapeType="1"/>
          </p:cNvSpPr>
          <p:nvPr/>
        </p:nvSpPr>
        <p:spPr bwMode="auto">
          <a:xfrm flipH="1">
            <a:off x="769961" y="4923470"/>
            <a:ext cx="57554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31" name="圆角矩形 52"/>
          <p:cNvSpPr/>
          <p:nvPr/>
        </p:nvSpPr>
        <p:spPr>
          <a:xfrm>
            <a:off x="3551299" y="1611027"/>
            <a:ext cx="792088"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chemeClr val="dk1"/>
                </a:solidFill>
                <a:latin typeface="Times New Roman" panose="02020603050405020304" pitchFamily="18" charset="0"/>
                <a:cs typeface="Times New Roman" panose="02020603050405020304" pitchFamily="18" charset="0"/>
              </a:rPr>
              <a:t>new</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2" name="圆角矩形 53"/>
          <p:cNvSpPr/>
          <p:nvPr/>
        </p:nvSpPr>
        <p:spPr>
          <a:xfrm>
            <a:off x="2771799" y="2402842"/>
            <a:ext cx="2317750"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chemeClr val="dk1"/>
                </a:solidFill>
                <a:latin typeface="Times New Roman" panose="02020603050405020304" pitchFamily="18" charset="0"/>
                <a:cs typeface="Times New Roman" panose="02020603050405020304" pitchFamily="18" charset="0"/>
              </a:rPr>
              <a:t>runnable</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3" name="圆角矩形 54"/>
          <p:cNvSpPr/>
          <p:nvPr/>
        </p:nvSpPr>
        <p:spPr>
          <a:xfrm>
            <a:off x="2771800" y="3429000"/>
            <a:ext cx="2317750"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chemeClr val="dk1"/>
                </a:solidFill>
                <a:latin typeface="Times New Roman" panose="02020603050405020304" pitchFamily="18" charset="0"/>
                <a:cs typeface="Times New Roman" panose="02020603050405020304" pitchFamily="18" charset="0"/>
              </a:rPr>
              <a:t>running</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4" name="圆角矩形 55"/>
          <p:cNvSpPr/>
          <p:nvPr/>
        </p:nvSpPr>
        <p:spPr>
          <a:xfrm>
            <a:off x="4788148" y="5661331"/>
            <a:ext cx="864096"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chemeClr val="dk1"/>
                </a:solidFill>
                <a:latin typeface="Times New Roman" panose="02020603050405020304" pitchFamily="18" charset="0"/>
                <a:cs typeface="Times New Roman" panose="02020603050405020304" pitchFamily="18" charset="0"/>
              </a:rPr>
              <a:t>dead</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5" name="TextBox 56"/>
          <p:cNvSpPr txBox="1"/>
          <p:nvPr/>
        </p:nvSpPr>
        <p:spPr>
          <a:xfrm>
            <a:off x="5480083" y="5557517"/>
            <a:ext cx="2088232" cy="52197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run()</a:t>
            </a:r>
            <a:r>
              <a:rPr lang="zh-CN" altLang="en-US" sz="1400" dirty="0">
                <a:latin typeface="Times New Roman" panose="02020603050405020304" pitchFamily="18" charset="0"/>
                <a:cs typeface="Times New Roman" panose="02020603050405020304" pitchFamily="18" charset="0"/>
              </a:rPr>
              <a:t>方法执行完毕</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抛出</a:t>
            </a:r>
            <a:r>
              <a:rPr lang="en-US" altLang="zh-CN" sz="1400" dirty="0">
                <a:latin typeface="Times New Roman" panose="02020603050405020304" pitchFamily="18" charset="0"/>
                <a:cs typeface="Times New Roman" panose="02020603050405020304" pitchFamily="18" charset="0"/>
              </a:rPr>
              <a:t>Exception</a:t>
            </a:r>
            <a:r>
              <a:rPr lang="zh-CN" altLang="en-US" sz="1400" dirty="0">
                <a:latin typeface="Times New Roman" panose="02020603050405020304" pitchFamily="18" charset="0"/>
                <a:cs typeface="Times New Roman" panose="02020603050405020304" pitchFamily="18" charset="0"/>
              </a:rPr>
              <a:t>或</a:t>
            </a:r>
            <a:r>
              <a:rPr lang="en-US" altLang="zh-CN" sz="1400" dirty="0">
                <a:latin typeface="Times New Roman" panose="02020603050405020304" pitchFamily="18" charset="0"/>
                <a:cs typeface="Times New Roman" panose="02020603050405020304" pitchFamily="18" charset="0"/>
              </a:rPr>
              <a:t>Error</a:t>
            </a:r>
            <a:endParaRPr lang="zh-CN" altLang="en-US" sz="1400" dirty="0">
              <a:latin typeface="Times New Roman" panose="02020603050405020304" pitchFamily="18" charset="0"/>
              <a:cs typeface="Times New Roman" panose="02020603050405020304" pitchFamily="18" charset="0"/>
            </a:endParaRPr>
          </a:p>
        </p:txBody>
      </p:sp>
      <p:sp>
        <p:nvSpPr>
          <p:cNvPr id="36" name="圆角矩形 57"/>
          <p:cNvSpPr/>
          <p:nvPr/>
        </p:nvSpPr>
        <p:spPr>
          <a:xfrm>
            <a:off x="6497754" y="4697462"/>
            <a:ext cx="1584176"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blocked(</a:t>
            </a:r>
            <a:r>
              <a:rPr lang="zh-CN" altLang="en-US" sz="1600" dirty="0">
                <a:latin typeface="Times New Roman" panose="02020603050405020304" pitchFamily="18" charset="0"/>
                <a:cs typeface="Times New Roman" panose="02020603050405020304" pitchFamily="18" charset="0"/>
              </a:rPr>
              <a:t>锁池</a:t>
            </a:r>
            <a:r>
              <a:rPr lang="en-US" altLang="zh-CN" sz="1600" dirty="0">
                <a:latin typeface="Times New Roman" panose="02020603050405020304" pitchFamily="18" charset="0"/>
                <a:cs typeface="Times New Roman" panose="02020603050405020304" pitchFamily="18" charset="0"/>
              </a:rPr>
              <a:t>)</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7" name="圆角矩形 58"/>
          <p:cNvSpPr/>
          <p:nvPr/>
        </p:nvSpPr>
        <p:spPr>
          <a:xfrm>
            <a:off x="3150492" y="4699950"/>
            <a:ext cx="1584176"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sleeping(</a:t>
            </a:r>
            <a:r>
              <a:rPr lang="zh-CN" altLang="en-US" sz="1600" dirty="0">
                <a:latin typeface="Times New Roman" panose="02020603050405020304" pitchFamily="18" charset="0"/>
                <a:cs typeface="Times New Roman" panose="02020603050405020304" pitchFamily="18" charset="0"/>
              </a:rPr>
              <a:t>阻塞池</a:t>
            </a:r>
            <a:r>
              <a:rPr lang="en-US" altLang="zh-CN"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38" name="圆角矩形 59"/>
          <p:cNvSpPr/>
          <p:nvPr/>
        </p:nvSpPr>
        <p:spPr>
          <a:xfrm>
            <a:off x="1345505" y="4699950"/>
            <a:ext cx="1584176"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waiting(</a:t>
            </a:r>
            <a:r>
              <a:rPr lang="zh-CN" altLang="en-US" sz="1600" dirty="0">
                <a:latin typeface="Times New Roman" panose="02020603050405020304" pitchFamily="18" charset="0"/>
                <a:cs typeface="Times New Roman" panose="02020603050405020304" pitchFamily="18" charset="0"/>
              </a:rPr>
              <a:t>等待池</a:t>
            </a:r>
            <a:r>
              <a:rPr lang="en-US" altLang="zh-CN" sz="1600" dirty="0">
                <a:latin typeface="Times New Roman" panose="02020603050405020304" pitchFamily="18" charset="0"/>
                <a:cs typeface="Times New Roman" panose="02020603050405020304" pitchFamily="18" charset="0"/>
              </a:rPr>
              <a:t>)</a:t>
            </a:r>
            <a:endParaRPr lang="zh-CN" altLang="en-US" sz="1600" dirty="0">
              <a:solidFill>
                <a:schemeClr val="dk1"/>
              </a:solidFill>
              <a:latin typeface="Times New Roman" panose="02020603050405020304" pitchFamily="18" charset="0"/>
              <a:cs typeface="Times New Roman" panose="02020603050405020304" pitchFamily="18" charset="0"/>
            </a:endParaRPr>
          </a:p>
        </p:txBody>
      </p:sp>
      <p:sp>
        <p:nvSpPr>
          <p:cNvPr id="39" name="圆角矩形 60"/>
          <p:cNvSpPr/>
          <p:nvPr/>
        </p:nvSpPr>
        <p:spPr>
          <a:xfrm>
            <a:off x="5264744" y="4707570"/>
            <a:ext cx="993627" cy="36004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I/O</a:t>
            </a:r>
            <a:r>
              <a:rPr lang="zh-CN" altLang="en-US" sz="1600" dirty="0">
                <a:latin typeface="Times New Roman" panose="02020603050405020304" pitchFamily="18" charset="0"/>
                <a:cs typeface="Times New Roman" panose="02020603050405020304" pitchFamily="18" charset="0"/>
              </a:rPr>
              <a:t>阻塞</a:t>
            </a:r>
            <a:endParaRPr lang="en-US" altLang="zh-CN" sz="1600" dirty="0">
              <a:latin typeface="Times New Roman" panose="02020603050405020304" pitchFamily="18" charset="0"/>
              <a:cs typeface="Times New Roman" panose="02020603050405020304" pitchFamily="18" charset="0"/>
            </a:endParaRPr>
          </a:p>
        </p:txBody>
      </p:sp>
      <p:sp>
        <p:nvSpPr>
          <p:cNvPr id="40" name="Line 26"/>
          <p:cNvSpPr>
            <a:spLocks noChangeShapeType="1"/>
          </p:cNvSpPr>
          <p:nvPr/>
        </p:nvSpPr>
        <p:spPr bwMode="auto">
          <a:xfrm>
            <a:off x="4673400" y="3789041"/>
            <a:ext cx="978844" cy="91091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1" name="Line 19"/>
          <p:cNvSpPr>
            <a:spLocks noChangeShapeType="1"/>
          </p:cNvSpPr>
          <p:nvPr/>
        </p:nvSpPr>
        <p:spPr bwMode="auto">
          <a:xfrm>
            <a:off x="5761557" y="5067610"/>
            <a:ext cx="0" cy="41789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42" name="Line 20"/>
          <p:cNvSpPr>
            <a:spLocks noChangeShapeType="1"/>
          </p:cNvSpPr>
          <p:nvPr/>
        </p:nvSpPr>
        <p:spPr bwMode="auto">
          <a:xfrm flipH="1" flipV="1">
            <a:off x="5761556" y="5485509"/>
            <a:ext cx="271298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43" name="Line 21"/>
          <p:cNvSpPr>
            <a:spLocks noChangeShapeType="1"/>
          </p:cNvSpPr>
          <p:nvPr/>
        </p:nvSpPr>
        <p:spPr bwMode="auto">
          <a:xfrm flipV="1">
            <a:off x="8474543" y="2533179"/>
            <a:ext cx="0" cy="295232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Times New Roman" panose="02020603050405020304" pitchFamily="18" charset="0"/>
              <a:cs typeface="Times New Roman" panose="02020603050405020304" pitchFamily="18" charset="0"/>
            </a:endParaRPr>
          </a:p>
        </p:txBody>
      </p:sp>
      <p:sp>
        <p:nvSpPr>
          <p:cNvPr id="44" name="Line 22"/>
          <p:cNvSpPr>
            <a:spLocks noChangeShapeType="1"/>
          </p:cNvSpPr>
          <p:nvPr/>
        </p:nvSpPr>
        <p:spPr bwMode="auto">
          <a:xfrm>
            <a:off x="5089549" y="2533181"/>
            <a:ext cx="3384994" cy="0"/>
          </a:xfrm>
          <a:prstGeom prst="line">
            <a:avLst/>
          </a:prstGeom>
          <a:noFill/>
          <a:ln w="12700">
            <a:solidFill>
              <a:schemeClr val="tx1"/>
            </a:solidFill>
            <a:round/>
            <a:headEnd type="stealth"/>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Text Box 38"/>
          <p:cNvSpPr txBox="1">
            <a:spLocks noChangeArrowheads="1"/>
          </p:cNvSpPr>
          <p:nvPr/>
        </p:nvSpPr>
        <p:spPr bwMode="auto">
          <a:xfrm>
            <a:off x="6471341" y="5269485"/>
            <a:ext cx="1078161" cy="219710"/>
          </a:xfrm>
          <a:prstGeom prst="rect">
            <a:avLst/>
          </a:prstGeom>
          <a:noFill/>
          <a:ln>
            <a:noFill/>
          </a:ln>
          <a:effectLst/>
        </p:spPr>
        <p:txBody>
          <a:bodyPr wrap="square">
            <a:spAutoFit/>
          </a:bodyPr>
          <a:lstStyle/>
          <a:p>
            <a:pPr algn="ctr">
              <a:lnSpc>
                <a:spcPct val="60000"/>
              </a:lnSpc>
              <a:spcBef>
                <a:spcPct val="50000"/>
              </a:spcBef>
            </a:pPr>
            <a:r>
              <a:rPr kumimoji="0" lang="en-US" altLang="zh-CN" sz="1400" b="0" dirty="0">
                <a:solidFill>
                  <a:schemeClr val="tx1"/>
                </a:solidFill>
                <a:latin typeface="Times New Roman" panose="02020603050405020304" pitchFamily="18" charset="0"/>
                <a:cs typeface="Times New Roman" panose="02020603050405020304" pitchFamily="18" charset="0"/>
              </a:rPr>
              <a:t>I/O</a:t>
            </a:r>
            <a:r>
              <a:rPr kumimoji="0" lang="zh-CN" altLang="en-US" sz="1400" b="0" dirty="0">
                <a:solidFill>
                  <a:schemeClr val="tx1"/>
                </a:solidFill>
                <a:latin typeface="Times New Roman" panose="02020603050405020304" pitchFamily="18" charset="0"/>
                <a:cs typeface="Times New Roman" panose="02020603050405020304" pitchFamily="18" charset="0"/>
              </a:rPr>
              <a:t>完成</a:t>
            </a:r>
            <a:endParaRPr kumimoji="0" lang="zh-CN" altLang="en-US" sz="1400" b="0" dirty="0">
              <a:solidFill>
                <a:schemeClr val="tx1"/>
              </a:solidFill>
              <a:latin typeface="Times New Roman" panose="02020603050405020304" pitchFamily="18" charset="0"/>
              <a:cs typeface="Times New Roman" panose="02020603050405020304" pitchFamily="18" charset="0"/>
            </a:endParaRPr>
          </a:p>
        </p:txBody>
      </p:sp>
      <p:sp>
        <p:nvSpPr>
          <p:cNvPr id="46" name="Text Box 38"/>
          <p:cNvSpPr txBox="1">
            <a:spLocks noChangeArrowheads="1"/>
          </p:cNvSpPr>
          <p:nvPr/>
        </p:nvSpPr>
        <p:spPr bwMode="auto">
          <a:xfrm>
            <a:off x="5173238" y="4320175"/>
            <a:ext cx="1078161" cy="219710"/>
          </a:xfrm>
          <a:prstGeom prst="rect">
            <a:avLst/>
          </a:prstGeom>
          <a:noFill/>
          <a:ln>
            <a:noFill/>
          </a:ln>
          <a:effectLst/>
        </p:spPr>
        <p:txBody>
          <a:bodyPr wrap="square">
            <a:spAutoFit/>
          </a:bodyPr>
          <a:lstStyle/>
          <a:p>
            <a:pPr algn="ctr">
              <a:lnSpc>
                <a:spcPct val="60000"/>
              </a:lnSpc>
              <a:spcBef>
                <a:spcPct val="50000"/>
              </a:spcBef>
            </a:pPr>
            <a:r>
              <a:rPr kumimoji="0" lang="en-US" altLang="zh-CN" sz="1400" b="0" dirty="0">
                <a:solidFill>
                  <a:schemeClr val="tx1"/>
                </a:solidFill>
                <a:latin typeface="Times New Roman" panose="02020603050405020304" pitchFamily="18" charset="0"/>
                <a:cs typeface="Times New Roman" panose="02020603050405020304" pitchFamily="18" charset="0"/>
              </a:rPr>
              <a:t>I/O</a:t>
            </a:r>
            <a:r>
              <a:rPr kumimoji="0" lang="zh-CN" altLang="en-US" sz="1400" b="0" dirty="0">
                <a:solidFill>
                  <a:schemeClr val="tx1"/>
                </a:solidFill>
                <a:latin typeface="Times New Roman" panose="02020603050405020304" pitchFamily="18" charset="0"/>
                <a:cs typeface="Times New Roman" panose="02020603050405020304" pitchFamily="18" charset="0"/>
              </a:rPr>
              <a:t>请求</a:t>
            </a:r>
            <a:endParaRPr kumimoji="0" lang="zh-CN" altLang="en-US" sz="1400"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right)">
                                      <p:cBhvr>
                                        <p:cTn id="51" dur="500"/>
                                        <p:tgtEl>
                                          <p:spTgt spid="13"/>
                                        </p:tgtEl>
                                      </p:cBhvr>
                                    </p:animEffect>
                                  </p:childTnLst>
                                </p:cTn>
                              </p:par>
                            </p:childTnLst>
                          </p:cTn>
                        </p:par>
                        <p:par>
                          <p:cTn id="52" fill="hold">
                            <p:stCondLst>
                              <p:cond delay="1000"/>
                            </p:stCondLst>
                            <p:childTnLst>
                              <p:par>
                                <p:cTn id="53" presetID="22" presetClass="entr" presetSubtype="4"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par>
                          <p:cTn id="56" fill="hold">
                            <p:stCondLst>
                              <p:cond delay="150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up)">
                                      <p:cBhvr>
                                        <p:cTn id="64" dur="500"/>
                                        <p:tgtEl>
                                          <p:spTgt spid="23"/>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right)">
                                      <p:cBhvr>
                                        <p:cTn id="72" dur="500"/>
                                        <p:tgtEl>
                                          <p:spTgt spid="30"/>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up)">
                                      <p:cBhvr>
                                        <p:cTn id="76" dur="500"/>
                                        <p:tgtEl>
                                          <p:spTgt spid="28"/>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500"/>
                                        <p:tgtEl>
                                          <p:spTgt spid="10"/>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wipe(left)">
                                      <p:cBhvr>
                                        <p:cTn id="83" dur="500"/>
                                        <p:tgtEl>
                                          <p:spTgt spid="1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wipe(up)">
                                      <p:cBhvr>
                                        <p:cTn id="88" dur="500"/>
                                        <p:tgtEl>
                                          <p:spTgt spid="18"/>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up)">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wipe(left)">
                                      <p:cBhvr>
                                        <p:cTn id="96" dur="500"/>
                                        <p:tgtEl>
                                          <p:spTgt spid="29"/>
                                        </p:tgtEl>
                                      </p:cBhvr>
                                    </p:animEffect>
                                  </p:childTnLst>
                                </p:cTn>
                              </p:par>
                            </p:childTnLst>
                          </p:cTn>
                        </p:par>
                        <p:par>
                          <p:cTn id="97" fill="hold">
                            <p:stCondLst>
                              <p:cond delay="500"/>
                            </p:stCondLst>
                            <p:childTnLst>
                              <p:par>
                                <p:cTn id="98" presetID="22" presetClass="entr" presetSubtype="4"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wipe(down)">
                                      <p:cBhvr>
                                        <p:cTn id="100" dur="500"/>
                                        <p:tgtEl>
                                          <p:spTgt spid="8"/>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wipe(down)">
                                      <p:cBhvr>
                                        <p:cTn id="103" dur="500"/>
                                        <p:tgtEl>
                                          <p:spTgt spid="26"/>
                                        </p:tgtEl>
                                      </p:cBhvr>
                                    </p:animEffect>
                                  </p:childTnLst>
                                </p:cTn>
                              </p:par>
                            </p:childTnLst>
                          </p:cTn>
                        </p:par>
                        <p:par>
                          <p:cTn id="104" fill="hold">
                            <p:stCondLst>
                              <p:cond delay="1000"/>
                            </p:stCondLst>
                            <p:childTnLst>
                              <p:par>
                                <p:cTn id="105" presetID="22" presetClass="entr" presetSubtype="2" fill="hold" grpId="0" nodeType="after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wipe(right)">
                                      <p:cBhvr>
                                        <p:cTn id="107" dur="500"/>
                                        <p:tgtEl>
                                          <p:spTgt spid="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up)">
                                      <p:cBhvr>
                                        <p:cTn id="112" dur="500"/>
                                        <p:tgtEl>
                                          <p:spTgt spid="40"/>
                                        </p:tgtEl>
                                      </p:cBhvr>
                                    </p:animEffect>
                                  </p:childTnLst>
                                </p:cTn>
                              </p:par>
                              <p:par>
                                <p:cTn id="113" presetID="22" presetClass="entr" presetSubtype="4"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wipe(down)">
                                      <p:cBhvr>
                                        <p:cTn id="115" dur="500"/>
                                        <p:tgtEl>
                                          <p:spTgt spid="45"/>
                                        </p:tgtEl>
                                      </p:cBhvr>
                                    </p:animEffect>
                                  </p:childTnLst>
                                </p:cTn>
                              </p:par>
                              <p:par>
                                <p:cTn id="116" presetID="22" presetClass="entr" presetSubtype="4" fill="hold"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wipe(down)">
                                      <p:cBhvr>
                                        <p:cTn id="118" dur="500"/>
                                        <p:tgtEl>
                                          <p:spTgt spid="46"/>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grpId="0" nodeType="click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wipe(up)">
                                      <p:cBhvr>
                                        <p:cTn id="123" dur="500"/>
                                        <p:tgtEl>
                                          <p:spTgt spid="41"/>
                                        </p:tgtEl>
                                      </p:cBhvr>
                                    </p:animEffec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wipe(left)">
                                      <p:cBhvr>
                                        <p:cTn id="127" dur="500"/>
                                        <p:tgtEl>
                                          <p:spTgt spid="42"/>
                                        </p:tgtEl>
                                      </p:cBhvr>
                                    </p:animEffect>
                                  </p:childTnLst>
                                </p:cTn>
                              </p:par>
                            </p:childTnLst>
                          </p:cTn>
                        </p:par>
                        <p:par>
                          <p:cTn id="128" fill="hold">
                            <p:stCondLst>
                              <p:cond delay="1000"/>
                            </p:stCondLst>
                            <p:childTnLst>
                              <p:par>
                                <p:cTn id="129" presetID="22" presetClass="entr" presetSubtype="4" fill="hold" grpId="0" nodeType="after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wipe(down)">
                                      <p:cBhvr>
                                        <p:cTn id="131" dur="500"/>
                                        <p:tgtEl>
                                          <p:spTgt spid="43"/>
                                        </p:tgtEl>
                                      </p:cBhvr>
                                    </p:animEffect>
                                  </p:childTnLst>
                                </p:cTn>
                              </p:par>
                            </p:childTnLst>
                          </p:cTn>
                        </p:par>
                        <p:par>
                          <p:cTn id="132" fill="hold">
                            <p:stCondLst>
                              <p:cond delay="1500"/>
                            </p:stCondLst>
                            <p:childTnLst>
                              <p:par>
                                <p:cTn id="133" presetID="22" presetClass="entr" presetSubtype="2" fill="hold" grpId="0" nodeType="after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wipe(right)">
                                      <p:cBhvr>
                                        <p:cTn id="1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ldLvl="0" animBg="1"/>
      <p:bldP spid="21" grpId="0" bldLvl="0" animBg="1"/>
      <p:bldP spid="22" grpId="0" bldLvl="0" animBg="1"/>
      <p:bldP spid="23" grpId="0" bldLvl="0" animBg="1"/>
      <p:bldP spid="25" grpId="0" bldLvl="0" animBg="1"/>
      <p:bldP spid="26" grpId="0" bldLvl="0" animBg="1"/>
      <p:bldP spid="28" grpId="0" bldLvl="0" animBg="1"/>
      <p:bldP spid="29" grpId="0" animBg="1"/>
      <p:bldP spid="30" grpId="0" animBg="1"/>
      <p:bldP spid="35" grpId="0"/>
      <p:bldP spid="40" grpId="0" animBg="1"/>
      <p:bldP spid="41" grpId="0" animBg="1"/>
      <p:bldP spid="42" grpId="0" animBg="1"/>
      <p:bldP spid="43" grpId="0" animBg="1"/>
      <p:bldP spid="4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1470" y="1262380"/>
            <a:ext cx="8229600" cy="2235835"/>
          </a:xfrm>
        </p:spPr>
        <p:txBody>
          <a:bodyPr/>
          <a:lstStyle/>
          <a:p>
            <a:pPr marL="109855" indent="0">
              <a:buNone/>
            </a:pPr>
            <a:r>
              <a:rPr lang="zh-CN" altLang="zh-CN" dirty="0"/>
              <a:t>【例</a:t>
            </a:r>
            <a:r>
              <a:rPr lang="en-US" altLang="zh-CN" dirty="0"/>
              <a:t>11-8</a:t>
            </a:r>
            <a:r>
              <a:rPr lang="zh-CN" altLang="zh-CN" dirty="0"/>
              <a:t>】线程间的通信。写两个线程，线程</a:t>
            </a:r>
            <a:r>
              <a:rPr lang="en-US" altLang="zh-CN" dirty="0"/>
              <a:t>A</a:t>
            </a:r>
            <a:r>
              <a:rPr lang="zh-CN" altLang="zh-CN" dirty="0"/>
              <a:t>“做”</a:t>
            </a:r>
            <a:r>
              <a:rPr lang="en-US" altLang="zh-CN" dirty="0"/>
              <a:t>10</a:t>
            </a:r>
            <a:r>
              <a:rPr lang="zh-CN" altLang="zh-CN" dirty="0"/>
              <a:t>个披萨，线程</a:t>
            </a:r>
            <a:r>
              <a:rPr lang="en-US" altLang="zh-CN" dirty="0"/>
              <a:t>B</a:t>
            </a:r>
            <a:r>
              <a:rPr lang="zh-CN" altLang="zh-CN" dirty="0"/>
              <a:t>“做”</a:t>
            </a:r>
            <a:r>
              <a:rPr lang="en-US" altLang="zh-CN" dirty="0"/>
              <a:t>20</a:t>
            </a:r>
            <a:r>
              <a:rPr lang="zh-CN" altLang="zh-CN" dirty="0"/>
              <a:t>份意大利面，要求线程</a:t>
            </a:r>
            <a:r>
              <a:rPr lang="en-US" altLang="zh-CN" dirty="0"/>
              <a:t>A</a:t>
            </a:r>
            <a:r>
              <a:rPr lang="zh-CN" altLang="zh-CN" dirty="0"/>
              <a:t>每做一个披萨，就通知线程</a:t>
            </a:r>
            <a:r>
              <a:rPr lang="en-US" altLang="zh-CN" dirty="0"/>
              <a:t>B</a:t>
            </a:r>
            <a:r>
              <a:rPr lang="zh-CN" altLang="zh-CN" dirty="0"/>
              <a:t>去做两份意大利面，线程</a:t>
            </a:r>
            <a:r>
              <a:rPr lang="en-US" altLang="zh-CN" dirty="0"/>
              <a:t>B</a:t>
            </a:r>
            <a:r>
              <a:rPr lang="zh-CN" altLang="zh-CN" dirty="0"/>
              <a:t>完成两份意大利面后通知线程</a:t>
            </a:r>
            <a:r>
              <a:rPr lang="en-US" altLang="zh-CN" dirty="0"/>
              <a:t>A</a:t>
            </a:r>
            <a:r>
              <a:rPr lang="zh-CN" altLang="zh-CN" dirty="0"/>
              <a:t>继续做披萨……。</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11.6.1  wait()</a:t>
            </a:r>
            <a:r>
              <a:rPr lang="zh-CN" altLang="zh-CN" dirty="0">
                <a:effectLst/>
              </a:rPr>
              <a:t>和</a:t>
            </a:r>
            <a:r>
              <a:rPr lang="en-US" altLang="zh-CN" dirty="0">
                <a:effectLst/>
              </a:rPr>
              <a:t>notify()</a:t>
            </a:r>
            <a:r>
              <a:rPr lang="zh-CN" altLang="zh-CN" dirty="0">
                <a:effectLst/>
              </a:rPr>
              <a:t>方法</a:t>
            </a:r>
            <a:endParaRPr lang="zh-CN" altLang="en-US" dirty="0"/>
          </a:p>
        </p:txBody>
      </p:sp>
      <p:sp>
        <p:nvSpPr>
          <p:cNvPr id="4" name="文本框 3"/>
          <p:cNvSpPr txBox="1"/>
          <p:nvPr/>
        </p:nvSpPr>
        <p:spPr>
          <a:xfrm>
            <a:off x="555690" y="3231351"/>
            <a:ext cx="8259312" cy="2650306"/>
          </a:xfrm>
          <a:prstGeom prst="rect">
            <a:avLst/>
          </a:prstGeom>
        </p:spPr>
        <p:txBody>
          <a:bodyPr vert="horz">
            <a:normAutofit/>
          </a:bodyPr>
          <a:lstStyle>
            <a:defPPr>
              <a:defRPr lang="zh-CN"/>
            </a:defPPr>
            <a:lvl1pPr marL="109855" indent="0">
              <a:spcBef>
                <a:spcPts val="400"/>
              </a:spcBef>
              <a:spcAft>
                <a:spcPts val="0"/>
              </a:spcAft>
              <a:buClr>
                <a:schemeClr val="accent1"/>
              </a:buClr>
              <a:buSzPct val="68000"/>
              <a:buFont typeface="Wingdings 3" panose="05040102010807070707"/>
              <a:buNone/>
              <a:defRPr kumimoji="0" sz="2700"/>
            </a:lvl1pPr>
            <a:lvl2pPr marL="621665" indent="-228600">
              <a:spcBef>
                <a:spcPts val="325"/>
              </a:spcBef>
              <a:buClr>
                <a:schemeClr val="accent1"/>
              </a:buClr>
              <a:buFont typeface="Verdana" panose="020B0604030504040204"/>
              <a:buChar char="◦"/>
              <a:defRPr kumimoji="0" sz="2300"/>
            </a:lvl2pPr>
            <a:lvl3pPr marL="859790" indent="-228600">
              <a:spcBef>
                <a:spcPts val="350"/>
              </a:spcBef>
              <a:buClr>
                <a:schemeClr val="accent2"/>
              </a:buClr>
              <a:buSzPct val="100000"/>
              <a:buFont typeface="Wingdings 2" panose="05020102010507070707"/>
              <a:buChar char=""/>
              <a:defRPr kumimoji="0" sz="2100"/>
            </a:lvl3pPr>
            <a:lvl4pPr marL="1143000" indent="-228600">
              <a:spcBef>
                <a:spcPts val="350"/>
              </a:spcBef>
              <a:buClr>
                <a:schemeClr val="accent2"/>
              </a:buClr>
              <a:buFont typeface="Wingdings 2" panose="05020102010507070707"/>
              <a:buChar char=""/>
              <a:defRPr kumimoji="0" sz="1900"/>
            </a:lvl4pPr>
            <a:lvl5pPr marL="1371600" indent="-228600">
              <a:spcBef>
                <a:spcPts val="350"/>
              </a:spcBef>
              <a:buClr>
                <a:schemeClr val="accent2"/>
              </a:buClr>
              <a:buFont typeface="Wingdings 2" panose="05020102010507070707"/>
              <a:buChar char=""/>
              <a:defRPr kumimoji="0"/>
            </a:lvl5pPr>
            <a:lvl6pPr marL="1600200" indent="-228600">
              <a:spcBef>
                <a:spcPts val="350"/>
              </a:spcBef>
              <a:buClr>
                <a:schemeClr val="accent3"/>
              </a:buClr>
              <a:buFont typeface="Wingdings 2" panose="05020102010507070707"/>
              <a:buChar char=""/>
              <a:defRPr kumimoji="0"/>
            </a:lvl6pPr>
            <a:lvl7pPr marL="1828800" indent="-228600">
              <a:spcBef>
                <a:spcPts val="350"/>
              </a:spcBef>
              <a:buClr>
                <a:schemeClr val="accent3"/>
              </a:buClr>
              <a:buFont typeface="Wingdings 2" panose="05020102010507070707"/>
              <a:buChar char=""/>
              <a:defRPr kumimoji="0" sz="1600"/>
            </a:lvl7pPr>
            <a:lvl8pPr marL="2057400" indent="-228600">
              <a:spcBef>
                <a:spcPts val="350"/>
              </a:spcBef>
              <a:buClr>
                <a:schemeClr val="accent3"/>
              </a:buClr>
              <a:buFont typeface="Wingdings 2" panose="05020102010507070707"/>
              <a:buChar char=""/>
              <a:defRPr kumimoji="0" sz="1600"/>
            </a:lvl8pPr>
            <a:lvl9pPr marL="2286000" indent="-228600">
              <a:spcBef>
                <a:spcPts val="350"/>
              </a:spcBef>
              <a:buClr>
                <a:schemeClr val="accent3"/>
              </a:buClr>
              <a:buFont typeface="Wingdings 2" panose="05020102010507070707"/>
              <a:buChar char=""/>
              <a:defRPr kumimoji="0" sz="1600" baseline="0"/>
            </a:lvl9pPr>
          </a:lstStyle>
          <a:p>
            <a:r>
              <a:rPr lang="zh-CN" altLang="en-US" sz="2400" dirty="0"/>
              <a:t>关键问题：找到两个线程中互相向对方通信的对象。</a:t>
            </a:r>
            <a:endParaRPr lang="en-US" altLang="zh-CN" sz="2400" dirty="0"/>
          </a:p>
          <a:p>
            <a:pPr marL="567055" indent="-457200">
              <a:buFont typeface="Arial" panose="020B0604020202020204" pitchFamily="34" charset="0"/>
              <a:buChar char="•"/>
            </a:pPr>
            <a:r>
              <a:rPr lang="zh-CN" altLang="en-US" sz="2400" dirty="0"/>
              <a:t>两个线程的</a:t>
            </a:r>
            <a:r>
              <a:rPr lang="en-US" altLang="zh-CN" sz="2400" dirty="0"/>
              <a:t>wait()</a:t>
            </a:r>
            <a:r>
              <a:rPr lang="zh-CN" altLang="zh-CN" sz="2400" dirty="0"/>
              <a:t>和</a:t>
            </a:r>
            <a:r>
              <a:rPr lang="en-US" altLang="zh-CN" sz="2400" dirty="0" err="1"/>
              <a:t>notifyAll</a:t>
            </a:r>
            <a:r>
              <a:rPr lang="en-US" altLang="zh-CN" sz="2400" dirty="0"/>
              <a:t>()</a:t>
            </a:r>
            <a:r>
              <a:rPr lang="zh-CN" altLang="en-US" sz="2400" dirty="0"/>
              <a:t>方法需要使用同一个</a:t>
            </a:r>
            <a:r>
              <a:rPr lang="zh-CN" altLang="zh-CN" sz="2400" dirty="0"/>
              <a:t>同步监视器</a:t>
            </a:r>
            <a:r>
              <a:rPr lang="zh-CN" altLang="en-US" sz="2400" dirty="0"/>
              <a:t>。</a:t>
            </a:r>
            <a:endParaRPr lang="en-US" altLang="zh-CN" sz="2400" dirty="0"/>
          </a:p>
          <a:p>
            <a:pPr marL="567055" indent="-457200">
              <a:buFont typeface="Arial" panose="020B0604020202020204" pitchFamily="34" charset="0"/>
              <a:buChar char="•"/>
            </a:pPr>
            <a:r>
              <a:rPr lang="zh-CN" altLang="en-US" sz="2400" dirty="0"/>
              <a:t>同步监视器应</a:t>
            </a:r>
            <a:r>
              <a:rPr lang="zh-CN" altLang="zh-CN" sz="2400" dirty="0"/>
              <a:t>被两个线程共享</a:t>
            </a:r>
            <a:r>
              <a:rPr lang="zh-CN" altLang="en-US" sz="2400" dirty="0"/>
              <a:t>。</a:t>
            </a:r>
            <a:endParaRPr lang="en-US" altLang="zh-CN" sz="2400" dirty="0"/>
          </a:p>
          <a:p>
            <a:pPr marL="567055" indent="-457200">
              <a:buFont typeface="Arial" panose="020B0604020202020204" pitchFamily="34" charset="0"/>
              <a:buChar char="•"/>
            </a:pPr>
            <a:r>
              <a:rPr lang="zh-CN" altLang="zh-CN" sz="2400" dirty="0"/>
              <a:t>每个线程都引入这个对象，利用构造方法对其初始化。</a:t>
            </a:r>
            <a:endParaRPr lang="en-US" altLang="zh-CN" sz="2400" dirty="0"/>
          </a:p>
          <a:p>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65580"/>
            <a:ext cx="8229600" cy="4525645"/>
          </a:xfrm>
        </p:spPr>
        <p:txBody>
          <a:bodyPr/>
          <a:lstStyle/>
          <a:p>
            <a:r>
              <a:rPr lang="zh-CN" altLang="zh-CN" dirty="0"/>
              <a:t>线程（</a:t>
            </a:r>
            <a:r>
              <a:rPr lang="en-US" altLang="zh-CN" dirty="0"/>
              <a:t>thread</a:t>
            </a:r>
            <a:r>
              <a:rPr lang="zh-CN" altLang="zh-CN" dirty="0"/>
              <a:t>）</a:t>
            </a:r>
            <a:r>
              <a:rPr lang="zh-CN" altLang="en-US" dirty="0"/>
              <a:t>：</a:t>
            </a:r>
            <a:r>
              <a:rPr lang="zh-CN" altLang="zh-CN" dirty="0"/>
              <a:t>进程的执行单元，线程在进程中是独立的、并发的执行流。</a:t>
            </a:r>
            <a:endParaRPr lang="zh-CN" altLang="zh-CN" dirty="0"/>
          </a:p>
          <a:p>
            <a:r>
              <a:rPr lang="zh-CN" altLang="zh-CN" dirty="0"/>
              <a:t>当进程被初始化后，主线程就被创建了</a:t>
            </a:r>
            <a:endParaRPr lang="zh-CN" altLang="zh-CN" dirty="0"/>
          </a:p>
          <a:p>
            <a:r>
              <a:rPr lang="zh-CN" altLang="zh-CN" sz="2800" dirty="0"/>
              <a:t>多线程</a:t>
            </a:r>
            <a:r>
              <a:rPr lang="zh-CN" altLang="en-US" sz="2800" dirty="0"/>
              <a:t>：</a:t>
            </a:r>
            <a:r>
              <a:rPr lang="zh-CN" altLang="zh-CN" dirty="0"/>
              <a:t>进程内创建</a:t>
            </a:r>
            <a:r>
              <a:rPr lang="zh-CN" altLang="en-US" dirty="0"/>
              <a:t>的</a:t>
            </a:r>
            <a:r>
              <a:rPr lang="zh-CN" altLang="zh-CN" dirty="0"/>
              <a:t>多个线程，每个线程互相独立。使得同一个进程可以同时并发处理多个任务。</a:t>
            </a:r>
            <a:endParaRPr lang="zh-CN" altLang="en-US"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zh-CN" altLang="zh-CN" dirty="0">
                <a:effectLst/>
              </a:rPr>
              <a:t>线程</a:t>
            </a:r>
            <a:r>
              <a:rPr lang="zh-CN" altLang="en-US" dirty="0">
                <a:effectLst/>
              </a:rPr>
              <a:t>和多线程</a:t>
            </a:r>
            <a:endParaRPr lang="zh-CN" altLang="en-US" dirty="0"/>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61315" y="1465580"/>
            <a:ext cx="8229600" cy="4525645"/>
          </a:xfrm>
        </p:spPr>
        <p:txBody>
          <a:bodyPr/>
          <a:lstStyle/>
          <a:p>
            <a:r>
              <a:rPr lang="en-US" altLang="zh-CN" dirty="0"/>
              <a:t>【</a:t>
            </a:r>
            <a:r>
              <a:rPr lang="zh-CN" altLang="en-US" dirty="0"/>
              <a:t>问题描述</a:t>
            </a:r>
            <a:r>
              <a:rPr lang="en-US" altLang="zh-CN" dirty="0"/>
              <a:t>】</a:t>
            </a:r>
            <a:r>
              <a:rPr lang="zh-CN" altLang="zh-CN" dirty="0"/>
              <a:t>生产者和消费者在同一时间段内共用同一个缓冲区（仓库），生产者向缓冲区存放数据，而消费者从缓冲区取用数据。</a:t>
            </a:r>
            <a:endParaRPr lang="zh-CN" altLang="zh-CN" dirty="0"/>
          </a:p>
          <a:p>
            <a:r>
              <a:rPr lang="zh-CN" altLang="en-US" dirty="0"/>
              <a:t>问题的关键：</a:t>
            </a:r>
            <a:r>
              <a:rPr lang="zh-CN" altLang="zh-CN" dirty="0"/>
              <a:t>保证生产者不会在缓冲区满时再加入数据，消费者也不会在缓冲区空时再消耗数据。</a:t>
            </a:r>
            <a:endParaRPr lang="zh-CN" altLang="en-US" dirty="0"/>
          </a:p>
        </p:txBody>
      </p:sp>
      <p:sp>
        <p:nvSpPr>
          <p:cNvPr id="3" name="标题 2"/>
          <p:cNvSpPr>
            <a:spLocks noGrp="1"/>
          </p:cNvSpPr>
          <p:nvPr>
            <p:ph type="title"/>
          </p:nvPr>
        </p:nvSpPr>
        <p:spPr/>
        <p:txBody>
          <a:bodyPr>
            <a:normAutofit/>
          </a:bodyPr>
          <a:lstStyle/>
          <a:p>
            <a:r>
              <a:rPr lang="en-US" altLang="zh-CN" dirty="0">
                <a:effectLst/>
              </a:rPr>
              <a:t>11.6.2  </a:t>
            </a:r>
            <a:r>
              <a:rPr lang="zh-CN" altLang="zh-CN" dirty="0">
                <a:effectLst/>
              </a:rPr>
              <a:t>消费者和生产者模型</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2123728" y="4149080"/>
            <a:ext cx="4705563" cy="792088"/>
          </a:xfrm>
          <a:prstGeom prst="rect">
            <a:avLst/>
          </a:prstGeom>
          <a:noFill/>
          <a:ln>
            <a:noFill/>
          </a:ln>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en-US" dirty="0"/>
              <a:t>本章思维导图</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7675" y="1257325"/>
            <a:ext cx="8249285" cy="4343400"/>
          </a:xfrm>
          <a:prstGeom prst="rect">
            <a:avLst/>
          </a:prstGeom>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zh-CN" altLang="zh-CN" dirty="0">
                <a:effectLst/>
              </a:rPr>
              <a:t>线程</a:t>
            </a:r>
            <a:r>
              <a:rPr lang="zh-CN" altLang="en-US" dirty="0">
                <a:effectLst/>
              </a:rPr>
              <a:t>和多线程</a:t>
            </a:r>
            <a:endParaRPr lang="zh-CN" altLang="en-US" dirty="0"/>
          </a:p>
        </p:txBody>
      </p:sp>
      <p:graphicFrame>
        <p:nvGraphicFramePr>
          <p:cNvPr id="4" name="表格 4"/>
          <p:cNvGraphicFramePr>
            <a:graphicFrameLocks noGrp="1"/>
          </p:cNvGraphicFramePr>
          <p:nvPr/>
        </p:nvGraphicFramePr>
        <p:xfrm>
          <a:off x="488250" y="1556792"/>
          <a:ext cx="7998496" cy="1368152"/>
        </p:xfrm>
        <a:graphic>
          <a:graphicData uri="http://schemas.openxmlformats.org/drawingml/2006/table">
            <a:tbl>
              <a:tblPr firstRow="1" bandRow="1">
                <a:tableStyleId>{5C22544A-7EE6-4342-B048-85BDC9FD1C3A}</a:tableStyleId>
              </a:tblPr>
              <a:tblGrid>
                <a:gridCol w="2390256"/>
                <a:gridCol w="4135484"/>
                <a:gridCol w="1472756"/>
              </a:tblGrid>
              <a:tr h="745181">
                <a:tc gridSpan="3">
                  <a:txBody>
                    <a:bodyPr/>
                    <a:lstStyle/>
                    <a:p>
                      <a:pPr algn="ctr"/>
                      <a:r>
                        <a:rPr lang="zh-CN" altLang="en-US" sz="3200" dirty="0">
                          <a:latin typeface="微软雅黑" panose="020B0503020204020204" pitchFamily="34" charset="-122"/>
                          <a:ea typeface="微软雅黑" panose="020B0503020204020204" pitchFamily="34" charset="-122"/>
                        </a:rPr>
                        <a:t>操作系统：多进程</a:t>
                      </a:r>
                      <a:endParaRPr lang="zh-CN" altLang="en-US" sz="3200" dirty="0">
                        <a:latin typeface="微软雅黑" panose="020B0503020204020204" pitchFamily="34" charset="-122"/>
                        <a:ea typeface="微软雅黑" panose="020B0503020204020204" pitchFamily="34" charset="-122"/>
                      </a:endParaRPr>
                    </a:p>
                  </a:txBody>
                  <a:tcPr anchor="ctr"/>
                </a:tc>
                <a:tc hMerge="1">
                  <a:tcPr/>
                </a:tc>
                <a:tc hMerge="1">
                  <a:tcPr anchor="ctr"/>
                </a:tc>
              </a:tr>
              <a:tr h="622971">
                <a:tc>
                  <a:txBody>
                    <a:bodyPr/>
                    <a:lstStyle/>
                    <a:p>
                      <a:pPr algn="ctr"/>
                      <a:r>
                        <a:rPr lang="en-US" altLang="zh-CN" sz="2400" dirty="0">
                          <a:latin typeface="微软雅黑" panose="020B0503020204020204" pitchFamily="34" charset="-122"/>
                          <a:ea typeface="微软雅黑" panose="020B0503020204020204" pitchFamily="34" charset="-122"/>
                        </a:rPr>
                        <a:t>Word</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微信</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400" dirty="0">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5" name="表格 4"/>
          <p:cNvGraphicFramePr>
            <a:graphicFrameLocks noGrp="1"/>
          </p:cNvGraphicFramePr>
          <p:nvPr/>
        </p:nvGraphicFramePr>
        <p:xfrm>
          <a:off x="7012729" y="2924944"/>
          <a:ext cx="1472756" cy="1368152"/>
        </p:xfrm>
        <a:graphic>
          <a:graphicData uri="http://schemas.openxmlformats.org/drawingml/2006/table">
            <a:tbl>
              <a:tblPr firstRow="1" bandRow="1">
                <a:tableStyleId>{5C22544A-7EE6-4342-B048-85BDC9FD1C3A}</a:tableStyleId>
              </a:tblPr>
              <a:tblGrid>
                <a:gridCol w="1472756"/>
              </a:tblGrid>
              <a:tr h="1368152">
                <a:tc>
                  <a:txBody>
                    <a:bodyPr/>
                    <a:lstStyle/>
                    <a:p>
                      <a:pPr algn="ctr"/>
                      <a:r>
                        <a:rPr lang="zh-CN" altLang="en-US" sz="2400" b="0" dirty="0">
                          <a:solidFill>
                            <a:schemeClr val="tx1"/>
                          </a:solidFill>
                          <a:latin typeface="微软雅黑" panose="020B0503020204020204" pitchFamily="34" charset="-122"/>
                          <a:ea typeface="微软雅黑" panose="020B0503020204020204" pitchFamily="34" charset="-122"/>
                        </a:rPr>
                        <a:t>单线程</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nchor="ctr">
                    <a:solidFill>
                      <a:srgbClr val="E8F0F4"/>
                    </a:solidFill>
                  </a:tcPr>
                </a:tc>
              </a:tr>
            </a:tbl>
          </a:graphicData>
        </a:graphic>
      </p:graphicFrame>
      <p:graphicFrame>
        <p:nvGraphicFramePr>
          <p:cNvPr id="6" name="表格 5"/>
          <p:cNvGraphicFramePr>
            <a:graphicFrameLocks noGrp="1"/>
          </p:cNvGraphicFramePr>
          <p:nvPr/>
        </p:nvGraphicFramePr>
        <p:xfrm>
          <a:off x="490773" y="2924944"/>
          <a:ext cx="2390256" cy="1371600"/>
        </p:xfrm>
        <a:graphic>
          <a:graphicData uri="http://schemas.openxmlformats.org/drawingml/2006/table">
            <a:tbl>
              <a:tblPr firstRow="1" bandRow="1">
                <a:tableStyleId>{5C22544A-7EE6-4342-B048-85BDC9FD1C3A}</a:tableStyleId>
              </a:tblPr>
              <a:tblGrid>
                <a:gridCol w="1195128"/>
                <a:gridCol w="1195128"/>
              </a:tblGrid>
              <a:tr h="430125">
                <a:tc>
                  <a:txBody>
                    <a:bodyPr/>
                    <a:lstStyle/>
                    <a:p>
                      <a:pPr algn="ctr"/>
                      <a:r>
                        <a:rPr lang="zh-CN" altLang="en-US" sz="2400" b="0" dirty="0">
                          <a:solidFill>
                            <a:schemeClr val="tx1"/>
                          </a:solidFill>
                          <a:latin typeface="微软雅黑" panose="020B0503020204020204" pitchFamily="34" charset="-122"/>
                          <a:ea typeface="微软雅黑" panose="020B0503020204020204" pitchFamily="34" charset="-122"/>
                        </a:rPr>
                        <a:t>文档</a:t>
                      </a:r>
                      <a:r>
                        <a:rPr lang="en-US" altLang="zh-CN" sz="2400" b="0" dirty="0">
                          <a:solidFill>
                            <a:schemeClr val="tx1"/>
                          </a:solidFill>
                          <a:latin typeface="微软雅黑" panose="020B0503020204020204" pitchFamily="34" charset="-122"/>
                          <a:ea typeface="微软雅黑" panose="020B0503020204020204" pitchFamily="34" charset="-122"/>
                        </a:rPr>
                        <a:t>1</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nchor="ctr">
                    <a:solidFill>
                      <a:srgbClr val="E8F0F4"/>
                    </a:solidFill>
                  </a:tcPr>
                </a:tc>
                <a:tc>
                  <a:txBody>
                    <a:bodyPr/>
                    <a:lstStyle/>
                    <a:p>
                      <a:pPr algn="ctr"/>
                      <a:r>
                        <a:rPr lang="zh-CN" altLang="en-US" sz="2400" b="0" dirty="0">
                          <a:solidFill>
                            <a:schemeClr val="tx1"/>
                          </a:solidFill>
                          <a:latin typeface="微软雅黑" panose="020B0503020204020204" pitchFamily="34" charset="-122"/>
                          <a:ea typeface="微软雅黑" panose="020B0503020204020204" pitchFamily="34" charset="-122"/>
                        </a:rPr>
                        <a:t>线程</a:t>
                      </a:r>
                      <a:r>
                        <a:rPr lang="en-US" altLang="zh-CN" sz="2400" b="0" dirty="0">
                          <a:solidFill>
                            <a:schemeClr val="tx1"/>
                          </a:solidFill>
                          <a:latin typeface="微软雅黑" panose="020B0503020204020204" pitchFamily="34" charset="-122"/>
                          <a:ea typeface="微软雅黑" panose="020B0503020204020204" pitchFamily="34" charset="-122"/>
                        </a:rPr>
                        <a:t>1</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solidFill>
                      <a:srgbClr val="E8F0F4"/>
                    </a:solidFill>
                  </a:tcPr>
                </a:tc>
              </a:tr>
              <a:tr h="430125">
                <a:tc>
                  <a:txBody>
                    <a:bodyPr/>
                    <a:lstStyle/>
                    <a:p>
                      <a:pPr algn="ctr"/>
                      <a:r>
                        <a:rPr lang="zh-CN" altLang="en-US" sz="2400" dirty="0">
                          <a:latin typeface="微软雅黑" panose="020B0503020204020204" pitchFamily="34" charset="-122"/>
                          <a:ea typeface="微软雅黑" panose="020B0503020204020204" pitchFamily="34" charset="-122"/>
                        </a:rPr>
                        <a:t>文档</a:t>
                      </a: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线程</a:t>
                      </a: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a:tc>
              </a:tr>
              <a:tr h="430125">
                <a:tc>
                  <a:txBody>
                    <a:bodyPr/>
                    <a:lstStyle/>
                    <a:p>
                      <a:pPr algn="ctr"/>
                      <a:r>
                        <a:rPr lang="zh-CN" altLang="en-US" sz="2400" dirty="0">
                          <a:latin typeface="微软雅黑" panose="020B0503020204020204" pitchFamily="34" charset="-122"/>
                          <a:ea typeface="微软雅黑" panose="020B0503020204020204" pitchFamily="34" charset="-122"/>
                        </a:rPr>
                        <a:t>文档</a:t>
                      </a: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线程</a:t>
                      </a: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a:tc>
              </a:tr>
            </a:tbl>
          </a:graphicData>
        </a:graphic>
      </p:graphicFrame>
      <p:graphicFrame>
        <p:nvGraphicFramePr>
          <p:cNvPr id="7" name="表格 6"/>
          <p:cNvGraphicFramePr>
            <a:graphicFrameLocks noGrp="1"/>
          </p:cNvGraphicFramePr>
          <p:nvPr/>
        </p:nvGraphicFramePr>
        <p:xfrm>
          <a:off x="2881029" y="2924944"/>
          <a:ext cx="4135484" cy="1371600"/>
        </p:xfrm>
        <a:graphic>
          <a:graphicData uri="http://schemas.openxmlformats.org/drawingml/2006/table">
            <a:tbl>
              <a:tblPr firstRow="1" bandRow="1">
                <a:tableStyleId>{5C22544A-7EE6-4342-B048-85BDC9FD1C3A}</a:tableStyleId>
              </a:tblPr>
              <a:tblGrid>
                <a:gridCol w="2662728"/>
                <a:gridCol w="1472756"/>
              </a:tblGrid>
              <a:tr h="430125">
                <a:tc>
                  <a:txBody>
                    <a:bodyPr/>
                    <a:lstStyle/>
                    <a:p>
                      <a:r>
                        <a:rPr lang="zh-CN" altLang="en-US" sz="2400" b="0" dirty="0">
                          <a:solidFill>
                            <a:schemeClr val="tx1"/>
                          </a:solidFill>
                          <a:latin typeface="微软雅黑" panose="020B0503020204020204" pitchFamily="34" charset="-122"/>
                          <a:ea typeface="微软雅黑" panose="020B0503020204020204" pitchFamily="34" charset="-122"/>
                        </a:rPr>
                        <a:t>聊天</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solidFill>
                      <a:srgbClr val="E8F0F4"/>
                    </a:solidFill>
                  </a:tcPr>
                </a:tc>
                <a:tc>
                  <a:txBody>
                    <a:bodyPr/>
                    <a:lstStyle/>
                    <a:p>
                      <a:pPr algn="ctr"/>
                      <a:r>
                        <a:rPr lang="zh-CN" altLang="en-US" sz="2400" b="0" dirty="0">
                          <a:solidFill>
                            <a:schemeClr val="tx1"/>
                          </a:solidFill>
                          <a:latin typeface="微软雅黑" panose="020B0503020204020204" pitchFamily="34" charset="-122"/>
                          <a:ea typeface="微软雅黑" panose="020B0503020204020204" pitchFamily="34" charset="-122"/>
                        </a:rPr>
                        <a:t>线程</a:t>
                      </a:r>
                      <a:r>
                        <a:rPr lang="en-US" altLang="zh-CN" sz="2400" b="0" dirty="0">
                          <a:solidFill>
                            <a:schemeClr val="tx1"/>
                          </a:solidFill>
                          <a:latin typeface="微软雅黑" panose="020B0503020204020204" pitchFamily="34" charset="-122"/>
                          <a:ea typeface="微软雅黑" panose="020B0503020204020204" pitchFamily="34" charset="-122"/>
                        </a:rPr>
                        <a:t>1</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solidFill>
                      <a:srgbClr val="E8F0F4"/>
                    </a:solidFill>
                  </a:tcPr>
                </a:tc>
              </a:tr>
              <a:tr h="430125">
                <a:tc>
                  <a:txBody>
                    <a:bodyPr/>
                    <a:lstStyle/>
                    <a:p>
                      <a:r>
                        <a:rPr lang="zh-CN" altLang="en-US" sz="2400" b="0" dirty="0">
                          <a:latin typeface="微软雅黑" panose="020B0503020204020204" pitchFamily="34" charset="-122"/>
                          <a:ea typeface="微软雅黑" panose="020B0503020204020204" pitchFamily="34" charset="-122"/>
                        </a:rPr>
                        <a:t>接收文件</a:t>
                      </a:r>
                      <a:endParaRPr lang="zh-CN" altLang="en-US" sz="2400" b="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b="0" dirty="0">
                          <a:latin typeface="微软雅黑" panose="020B0503020204020204" pitchFamily="34" charset="-122"/>
                          <a:ea typeface="微软雅黑" panose="020B0503020204020204" pitchFamily="34" charset="-122"/>
                        </a:rPr>
                        <a:t>线程</a:t>
                      </a:r>
                      <a:r>
                        <a:rPr lang="en-US" altLang="zh-CN" sz="2400" b="0" dirty="0">
                          <a:latin typeface="微软雅黑" panose="020B0503020204020204" pitchFamily="34" charset="-122"/>
                          <a:ea typeface="微软雅黑" panose="020B0503020204020204" pitchFamily="34" charset="-122"/>
                        </a:rPr>
                        <a:t>2</a:t>
                      </a:r>
                      <a:endParaRPr lang="zh-CN" altLang="en-US" sz="2400" b="0" dirty="0">
                        <a:latin typeface="微软雅黑" panose="020B0503020204020204" pitchFamily="34" charset="-122"/>
                        <a:ea typeface="微软雅黑" panose="020B0503020204020204" pitchFamily="34" charset="-122"/>
                      </a:endParaRPr>
                    </a:p>
                  </a:txBody>
                  <a:tcPr/>
                </a:tc>
              </a:tr>
              <a:tr h="430125">
                <a:tc>
                  <a:txBody>
                    <a:bodyPr/>
                    <a:lstStyle/>
                    <a:p>
                      <a:r>
                        <a:rPr lang="zh-CN" altLang="en-US" sz="2400" b="0" dirty="0">
                          <a:latin typeface="微软雅黑" panose="020B0503020204020204" pitchFamily="34" charset="-122"/>
                          <a:ea typeface="微软雅黑" panose="020B0503020204020204" pitchFamily="34" charset="-122"/>
                        </a:rPr>
                        <a:t>发送文件</a:t>
                      </a:r>
                      <a:endParaRPr lang="zh-CN" altLang="en-US" sz="2400" b="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b="0" dirty="0">
                          <a:latin typeface="微软雅黑" panose="020B0503020204020204" pitchFamily="34" charset="-122"/>
                          <a:ea typeface="微软雅黑" panose="020B0503020204020204" pitchFamily="34" charset="-122"/>
                        </a:rPr>
                        <a:t>线程</a:t>
                      </a:r>
                      <a:r>
                        <a:rPr lang="en-US" altLang="zh-CN" sz="2400" b="0" dirty="0">
                          <a:latin typeface="微软雅黑" panose="020B0503020204020204" pitchFamily="34" charset="-122"/>
                          <a:ea typeface="微软雅黑" panose="020B0503020204020204" pitchFamily="34" charset="-122"/>
                        </a:rPr>
                        <a:t>3</a:t>
                      </a:r>
                      <a:endParaRPr lang="zh-CN" altLang="en-US" sz="2400" b="0" dirty="0">
                        <a:latin typeface="微软雅黑" panose="020B0503020204020204" pitchFamily="34" charset="-122"/>
                        <a:ea typeface="微软雅黑" panose="020B0503020204020204" pitchFamily="34" charset="-122"/>
                      </a:endParaRPr>
                    </a:p>
                  </a:txBody>
                  <a:tcPr/>
                </a:tc>
              </a:tr>
            </a:tbl>
          </a:graphicData>
        </a:graphic>
      </p:graphicFrame>
      <p:sp>
        <p:nvSpPr>
          <p:cNvPr id="10" name="文本框 9"/>
          <p:cNvSpPr txBox="1"/>
          <p:nvPr/>
        </p:nvSpPr>
        <p:spPr>
          <a:xfrm>
            <a:off x="7173043" y="2467282"/>
            <a:ext cx="1152128" cy="398780"/>
          </a:xfrm>
          <a:prstGeom prst="rect">
            <a:avLst/>
          </a:prstGeom>
          <a:noFill/>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169932" y="2409730"/>
            <a:ext cx="1152128" cy="398780"/>
          </a:xfrm>
          <a:prstGeom prst="rect">
            <a:avLst/>
          </a:prstGeom>
          <a:solidFill>
            <a:srgbClr val="CDE0E8"/>
          </a:solidFill>
        </p:spPr>
        <p:txBody>
          <a:bodyPr wrap="square">
            <a:spAutoFit/>
          </a:bodyP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7169932" y="2402994"/>
            <a:ext cx="1152128" cy="398780"/>
          </a:xfrm>
          <a:prstGeom prst="rect">
            <a:avLst/>
          </a:prstGeom>
          <a:solidFill>
            <a:srgbClr val="CDE0E8"/>
          </a:solidFill>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GUI</a:t>
            </a:r>
            <a:r>
              <a:rPr lang="zh-CN" altLang="en-US" sz="2000" dirty="0">
                <a:latin typeface="微软雅黑" panose="020B0503020204020204" pitchFamily="34" charset="-122"/>
                <a:ea typeface="微软雅黑" panose="020B0503020204020204" pitchFamily="34" charset="-122"/>
              </a:rPr>
              <a:t>程序</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14935" y="1102995"/>
            <a:ext cx="8229600" cy="4525645"/>
          </a:xfrm>
        </p:spPr>
        <p:txBody>
          <a:bodyPr>
            <a:normAutofit/>
          </a:bodyPr>
          <a:lstStyle/>
          <a:p>
            <a:pPr lvl="1"/>
            <a:r>
              <a:rPr lang="zh-CN" altLang="zh-CN" dirty="0"/>
              <a:t>进程是操作系统进行资源分配和调度的一个独立单位。线程</a:t>
            </a:r>
            <a:r>
              <a:rPr lang="zh-CN" altLang="en-US" dirty="0"/>
              <a:t>共享</a:t>
            </a:r>
            <a:r>
              <a:rPr lang="zh-CN" altLang="zh-CN" dirty="0"/>
              <a:t>进程资源（进程的堆内存区、方法区等</a:t>
            </a:r>
            <a:r>
              <a:rPr lang="zh-CN" altLang="en-US" dirty="0"/>
              <a:t>）</a:t>
            </a:r>
            <a:r>
              <a:rPr lang="zh-CN" altLang="zh-CN" dirty="0"/>
              <a:t>。</a:t>
            </a:r>
            <a:endParaRPr lang="zh-CN" altLang="en-US" dirty="0"/>
          </a:p>
          <a:p>
            <a:pPr lvl="1"/>
            <a:r>
              <a:rPr lang="zh-CN" altLang="zh-CN" dirty="0"/>
              <a:t>每个线程拥有自己独立的数据区：程序计数器、栈内存等，创建新线程时这些数据区会一并创建。</a:t>
            </a:r>
            <a:endParaRPr lang="en-US" altLang="zh-CN" dirty="0"/>
          </a:p>
          <a:p>
            <a:pPr lvl="2">
              <a:spcBef>
                <a:spcPts val="0"/>
              </a:spcBef>
            </a:pPr>
            <a:r>
              <a:rPr lang="zh-CN" altLang="zh-CN" dirty="0"/>
              <a:t>程序计数器</a:t>
            </a:r>
            <a:r>
              <a:rPr lang="zh-CN" altLang="en-US" dirty="0"/>
              <a:t>：</a:t>
            </a:r>
            <a:r>
              <a:rPr lang="zh-CN" altLang="zh-CN" dirty="0"/>
              <a:t>记录每个线程执行到的指令位置；</a:t>
            </a:r>
            <a:endParaRPr lang="en-US" altLang="zh-CN" dirty="0"/>
          </a:p>
          <a:p>
            <a:pPr lvl="2">
              <a:spcBef>
                <a:spcPts val="0"/>
              </a:spcBef>
            </a:pPr>
            <a:r>
              <a:rPr lang="zh-CN" altLang="zh-CN" dirty="0"/>
              <a:t>栈内存区</a:t>
            </a:r>
            <a:r>
              <a:rPr lang="zh-CN" altLang="en-US" dirty="0"/>
              <a:t>：</a:t>
            </a:r>
            <a:r>
              <a:rPr lang="zh-CN" altLang="zh-CN" dirty="0"/>
              <a:t>保存线程中每个被调用方法的相关</a:t>
            </a:r>
            <a:r>
              <a:rPr lang="zh-CN" altLang="en-US" dirty="0"/>
              <a:t>信息</a:t>
            </a:r>
            <a:r>
              <a:rPr lang="zh-CN" altLang="zh-CN" dirty="0"/>
              <a:t>。</a:t>
            </a:r>
            <a:endParaRPr lang="en-US" altLang="zh-CN" dirty="0"/>
          </a:p>
        </p:txBody>
      </p:sp>
      <p:sp>
        <p:nvSpPr>
          <p:cNvPr id="3" name="标题 2"/>
          <p:cNvSpPr>
            <a:spLocks noGrp="1"/>
          </p:cNvSpPr>
          <p:nvPr>
            <p:ph type="title"/>
          </p:nvPr>
        </p:nvSpPr>
        <p:spPr>
          <a:xfrm>
            <a:off x="1204913" y="393565"/>
            <a:ext cx="6482886" cy="381635"/>
          </a:xfrm>
        </p:spPr>
        <p:txBody>
          <a:bodyPr/>
          <a:lstStyle/>
          <a:p>
            <a:r>
              <a:rPr lang="zh-CN" altLang="zh-CN" dirty="0"/>
              <a:t>进程和线程的关系</a:t>
            </a:r>
            <a:endParaRPr lang="en-US" altLang="zh-CN" dirty="0"/>
          </a:p>
        </p:txBody>
      </p:sp>
      <p:sp>
        <p:nvSpPr>
          <p:cNvPr id="22" name="矩形 21"/>
          <p:cNvSpPr/>
          <p:nvPr/>
        </p:nvSpPr>
        <p:spPr>
          <a:xfrm>
            <a:off x="467038" y="2973257"/>
            <a:ext cx="5256444" cy="2700300"/>
          </a:xfrm>
          <a:prstGeom prst="rect">
            <a:avLst/>
          </a:prstGeom>
          <a:ln w="28575">
            <a:prstDash val="lgDash"/>
          </a:ln>
        </p:spPr>
        <p:style>
          <a:lnRef idx="1">
            <a:schemeClr val="accent2"/>
          </a:lnRef>
          <a:fillRef idx="2">
            <a:schemeClr val="accent2"/>
          </a:fillRef>
          <a:effectRef idx="1">
            <a:schemeClr val="accent2"/>
          </a:effectRef>
          <a:fontRef idx="minor">
            <a:schemeClr val="dk1"/>
          </a:fontRef>
        </p:style>
        <p:txBody>
          <a:bodyPr rtlCol="0" anchor="t" anchorCtr="0"/>
          <a:lstStyle/>
          <a:p>
            <a:r>
              <a:rPr lang="zh-CN" altLang="en-US" sz="2000" b="1" dirty="0"/>
              <a:t>进程 </a:t>
            </a:r>
            <a:r>
              <a:rPr lang="zh-CN" altLang="en-US" b="1" dirty="0"/>
              <a:t>                       运行时数据区</a:t>
            </a:r>
            <a:endParaRPr lang="zh-CN" altLang="en-US" b="1" dirty="0"/>
          </a:p>
        </p:txBody>
      </p:sp>
      <p:sp>
        <p:nvSpPr>
          <p:cNvPr id="23" name="矩形 22"/>
          <p:cNvSpPr/>
          <p:nvPr/>
        </p:nvSpPr>
        <p:spPr>
          <a:xfrm>
            <a:off x="632858" y="5277545"/>
            <a:ext cx="4946608" cy="288000"/>
          </a:xfrm>
          <a:prstGeom prst="rect">
            <a:avLst/>
          </a:prstGeom>
          <a:ln w="19050"/>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b="1" dirty="0"/>
              <a:t>方法区</a:t>
            </a:r>
            <a:endParaRPr lang="zh-CN" altLang="en-US" sz="1600" b="1" dirty="0"/>
          </a:p>
        </p:txBody>
      </p:sp>
      <p:sp>
        <p:nvSpPr>
          <p:cNvPr id="24" name="矩形 23"/>
          <p:cNvSpPr/>
          <p:nvPr/>
        </p:nvSpPr>
        <p:spPr>
          <a:xfrm>
            <a:off x="638420" y="4917505"/>
            <a:ext cx="4941046" cy="288000"/>
          </a:xfrm>
          <a:prstGeom prst="rect">
            <a:avLst/>
          </a:prstGeom>
          <a:ln w="19050"/>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b="1" dirty="0">
                <a:solidFill>
                  <a:schemeClr val="dk1"/>
                </a:solidFill>
              </a:rPr>
              <a:t>堆内存</a:t>
            </a:r>
            <a:endParaRPr lang="zh-CN" altLang="en-US" sz="1600" b="1" dirty="0">
              <a:solidFill>
                <a:schemeClr val="dk1"/>
              </a:solidFill>
            </a:endParaRPr>
          </a:p>
        </p:txBody>
      </p:sp>
      <p:sp>
        <p:nvSpPr>
          <p:cNvPr id="25" name="矩形 24"/>
          <p:cNvSpPr/>
          <p:nvPr/>
        </p:nvSpPr>
        <p:spPr>
          <a:xfrm>
            <a:off x="671921" y="3742972"/>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程序计数器</a:t>
            </a:r>
            <a:endParaRPr lang="zh-CN" altLang="en-US" sz="1400" b="1" dirty="0"/>
          </a:p>
        </p:txBody>
      </p:sp>
      <p:sp>
        <p:nvSpPr>
          <p:cNvPr id="26" name="矩形 25"/>
          <p:cNvSpPr/>
          <p:nvPr/>
        </p:nvSpPr>
        <p:spPr>
          <a:xfrm>
            <a:off x="671921" y="4118778"/>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b="1" dirty="0"/>
              <a:t>JVM</a:t>
            </a:r>
            <a:r>
              <a:rPr lang="zh-CN" altLang="en-US" sz="1400" b="1" dirty="0"/>
              <a:t>栈内存</a:t>
            </a:r>
            <a:endParaRPr lang="zh-CN" altLang="en-US" sz="1400" b="1" dirty="0"/>
          </a:p>
        </p:txBody>
      </p:sp>
      <p:sp>
        <p:nvSpPr>
          <p:cNvPr id="27" name="矩形 26"/>
          <p:cNvSpPr/>
          <p:nvPr/>
        </p:nvSpPr>
        <p:spPr>
          <a:xfrm>
            <a:off x="682694" y="4485457"/>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本地方法栈</a:t>
            </a:r>
            <a:endParaRPr lang="zh-CN" altLang="en-US" sz="1400" b="1" dirty="0"/>
          </a:p>
        </p:txBody>
      </p:sp>
      <p:sp>
        <p:nvSpPr>
          <p:cNvPr id="28" name="矩形 27"/>
          <p:cNvSpPr/>
          <p:nvPr/>
        </p:nvSpPr>
        <p:spPr>
          <a:xfrm>
            <a:off x="617878" y="3393369"/>
            <a:ext cx="1381844" cy="1452096"/>
          </a:xfrm>
          <a:prstGeom prst="rect">
            <a:avLst/>
          </a:prstGeom>
          <a:noFill/>
        </p:spPr>
        <p:style>
          <a:lnRef idx="2">
            <a:schemeClr val="accent2"/>
          </a:lnRef>
          <a:fillRef idx="1">
            <a:schemeClr val="lt1"/>
          </a:fillRef>
          <a:effectRef idx="0">
            <a:schemeClr val="accent2"/>
          </a:effectRef>
          <a:fontRef idx="minor">
            <a:schemeClr val="dk1"/>
          </a:fontRef>
        </p:style>
        <p:txBody>
          <a:bodyPr tIns="36000" rtlCol="0" anchor="t" anchorCtr="0"/>
          <a:lstStyle/>
          <a:p>
            <a:pPr algn="ctr"/>
            <a:r>
              <a:rPr lang="zh-CN" altLang="en-US" sz="1600" b="1" dirty="0"/>
              <a:t>主线程</a:t>
            </a:r>
            <a:endParaRPr lang="zh-CN" altLang="en-US" sz="1600" b="1" dirty="0"/>
          </a:p>
        </p:txBody>
      </p:sp>
      <p:sp>
        <p:nvSpPr>
          <p:cNvPr id="29" name="矩形 28"/>
          <p:cNvSpPr/>
          <p:nvPr/>
        </p:nvSpPr>
        <p:spPr>
          <a:xfrm>
            <a:off x="2199069" y="3742972"/>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程序计数器</a:t>
            </a:r>
            <a:endParaRPr lang="zh-CN" altLang="en-US" sz="1400" b="1" dirty="0"/>
          </a:p>
        </p:txBody>
      </p:sp>
      <p:sp>
        <p:nvSpPr>
          <p:cNvPr id="30" name="矩形 29"/>
          <p:cNvSpPr/>
          <p:nvPr/>
        </p:nvSpPr>
        <p:spPr>
          <a:xfrm>
            <a:off x="2199069" y="4118778"/>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b="1" dirty="0"/>
              <a:t>JVM</a:t>
            </a:r>
            <a:r>
              <a:rPr lang="zh-CN" altLang="en-US" sz="1400" b="1" dirty="0"/>
              <a:t>栈内存</a:t>
            </a:r>
            <a:endParaRPr lang="zh-CN" altLang="en-US" sz="1400" b="1" dirty="0"/>
          </a:p>
        </p:txBody>
      </p:sp>
      <p:sp>
        <p:nvSpPr>
          <p:cNvPr id="31" name="矩形 30"/>
          <p:cNvSpPr/>
          <p:nvPr/>
        </p:nvSpPr>
        <p:spPr>
          <a:xfrm>
            <a:off x="2209842" y="4485457"/>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本地方法栈</a:t>
            </a:r>
            <a:endParaRPr lang="zh-CN" altLang="en-US" sz="1400" b="1" dirty="0"/>
          </a:p>
        </p:txBody>
      </p:sp>
      <p:sp>
        <p:nvSpPr>
          <p:cNvPr id="32" name="矩形 31"/>
          <p:cNvSpPr/>
          <p:nvPr/>
        </p:nvSpPr>
        <p:spPr>
          <a:xfrm>
            <a:off x="2145026" y="3393369"/>
            <a:ext cx="1381844" cy="1452096"/>
          </a:xfrm>
          <a:prstGeom prst="rect">
            <a:avLst/>
          </a:prstGeom>
          <a:noFill/>
        </p:spPr>
        <p:style>
          <a:lnRef idx="2">
            <a:schemeClr val="accent2"/>
          </a:lnRef>
          <a:fillRef idx="1">
            <a:schemeClr val="lt1"/>
          </a:fillRef>
          <a:effectRef idx="0">
            <a:schemeClr val="accent2"/>
          </a:effectRef>
          <a:fontRef idx="minor">
            <a:schemeClr val="dk1"/>
          </a:fontRef>
        </p:style>
        <p:txBody>
          <a:bodyPr tIns="36000" rtlCol="0" anchor="t" anchorCtr="0"/>
          <a:lstStyle/>
          <a:p>
            <a:pPr algn="ctr"/>
            <a:r>
              <a:rPr lang="zh-CN" altLang="en-US" sz="1600" b="1" dirty="0"/>
              <a:t>线程</a:t>
            </a:r>
            <a:r>
              <a:rPr lang="en-US" altLang="zh-CN" sz="1600" b="1" dirty="0"/>
              <a:t>1</a:t>
            </a:r>
            <a:endParaRPr lang="zh-CN" altLang="en-US" sz="1600" b="1" dirty="0"/>
          </a:p>
        </p:txBody>
      </p:sp>
      <p:sp>
        <p:nvSpPr>
          <p:cNvPr id="33" name="TextBox 14"/>
          <p:cNvSpPr txBox="1"/>
          <p:nvPr/>
        </p:nvSpPr>
        <p:spPr>
          <a:xfrm>
            <a:off x="5075410" y="3837353"/>
            <a:ext cx="504056" cy="645160"/>
          </a:xfrm>
          <a:prstGeom prst="rect">
            <a:avLst/>
          </a:prstGeom>
          <a:noFill/>
        </p:spPr>
        <p:txBody>
          <a:bodyPr wrap="square" rtlCol="0">
            <a:spAutoFit/>
          </a:bodyPr>
          <a:lstStyle/>
          <a:p>
            <a:r>
              <a:rPr lang="en-US" altLang="zh-CN" dirty="0"/>
              <a:t>……</a:t>
            </a:r>
            <a:endParaRPr lang="zh-CN" altLang="en-US" dirty="0"/>
          </a:p>
        </p:txBody>
      </p:sp>
      <p:sp>
        <p:nvSpPr>
          <p:cNvPr id="34" name="矩形 33"/>
          <p:cNvSpPr/>
          <p:nvPr/>
        </p:nvSpPr>
        <p:spPr>
          <a:xfrm>
            <a:off x="3679270" y="3387149"/>
            <a:ext cx="1381844" cy="1452096"/>
          </a:xfrm>
          <a:prstGeom prst="rect">
            <a:avLst/>
          </a:prstGeom>
          <a:noFill/>
        </p:spPr>
        <p:style>
          <a:lnRef idx="2">
            <a:schemeClr val="accent2"/>
          </a:lnRef>
          <a:fillRef idx="1">
            <a:schemeClr val="lt1"/>
          </a:fillRef>
          <a:effectRef idx="0">
            <a:schemeClr val="accent2"/>
          </a:effectRef>
          <a:fontRef idx="minor">
            <a:schemeClr val="dk1"/>
          </a:fontRef>
        </p:style>
        <p:txBody>
          <a:bodyPr tIns="36000" rtlCol="0" anchor="t" anchorCtr="0"/>
          <a:lstStyle/>
          <a:p>
            <a:pPr algn="ctr"/>
            <a:r>
              <a:rPr lang="zh-CN" altLang="en-US" sz="1600" b="1" dirty="0"/>
              <a:t>线程</a:t>
            </a:r>
            <a:r>
              <a:rPr lang="en-US" altLang="zh-CN" sz="1600" b="1" dirty="0"/>
              <a:t>2</a:t>
            </a:r>
            <a:endParaRPr lang="zh-CN" altLang="en-US" sz="1600" b="1" dirty="0"/>
          </a:p>
        </p:txBody>
      </p:sp>
      <p:sp>
        <p:nvSpPr>
          <p:cNvPr id="35" name="矩形 34"/>
          <p:cNvSpPr/>
          <p:nvPr/>
        </p:nvSpPr>
        <p:spPr>
          <a:xfrm>
            <a:off x="3732629" y="3754908"/>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程序计数器</a:t>
            </a:r>
            <a:endParaRPr lang="zh-CN" altLang="en-US" sz="1400" b="1" dirty="0"/>
          </a:p>
        </p:txBody>
      </p:sp>
      <p:sp>
        <p:nvSpPr>
          <p:cNvPr id="36" name="矩形 35"/>
          <p:cNvSpPr/>
          <p:nvPr/>
        </p:nvSpPr>
        <p:spPr>
          <a:xfrm>
            <a:off x="3732629" y="4130714"/>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b="1" dirty="0"/>
              <a:t>JVM</a:t>
            </a:r>
            <a:r>
              <a:rPr lang="zh-CN" altLang="en-US" sz="1400" b="1" dirty="0"/>
              <a:t>栈内存</a:t>
            </a:r>
            <a:endParaRPr lang="zh-CN" altLang="en-US" sz="1400" b="1" dirty="0"/>
          </a:p>
        </p:txBody>
      </p:sp>
      <p:sp>
        <p:nvSpPr>
          <p:cNvPr id="37" name="矩形 36"/>
          <p:cNvSpPr/>
          <p:nvPr/>
        </p:nvSpPr>
        <p:spPr>
          <a:xfrm>
            <a:off x="3743402" y="4497393"/>
            <a:ext cx="1260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a:t>本地方法栈</a:t>
            </a:r>
            <a:endParaRPr lang="zh-CN" altLang="en-US" sz="1400" b="1" dirty="0"/>
          </a:p>
        </p:txBody>
      </p:sp>
      <p:sp>
        <p:nvSpPr>
          <p:cNvPr id="38" name="文本框 37"/>
          <p:cNvSpPr txBox="1"/>
          <p:nvPr/>
        </p:nvSpPr>
        <p:spPr>
          <a:xfrm>
            <a:off x="5779937" y="4845983"/>
            <a:ext cx="3178836" cy="368300"/>
          </a:xfrm>
          <a:prstGeom prst="rect">
            <a:avLst/>
          </a:prstGeom>
          <a:noFill/>
        </p:spPr>
        <p:txBody>
          <a:bodyPr wrap="square">
            <a:spAutoFit/>
          </a:bodyPr>
          <a:lstStyle/>
          <a:p>
            <a:r>
              <a:rPr lang="en-US" altLang="zh-CN" b="0" i="0" dirty="0">
                <a:solidFill>
                  <a:srgbClr val="4D4D4D"/>
                </a:solidFill>
                <a:effectLst/>
                <a:latin typeface="-apple-system"/>
              </a:rPr>
              <a:t>new</a:t>
            </a:r>
            <a:r>
              <a:rPr lang="zh-CN" altLang="en-US" b="0" i="0" dirty="0">
                <a:solidFill>
                  <a:srgbClr val="4D4D4D"/>
                </a:solidFill>
                <a:effectLst/>
                <a:latin typeface="-apple-system"/>
              </a:rPr>
              <a:t>关键字 创建的对象</a:t>
            </a:r>
            <a:endParaRPr lang="zh-CN" altLang="en-US" dirty="0"/>
          </a:p>
        </p:txBody>
      </p:sp>
      <p:sp>
        <p:nvSpPr>
          <p:cNvPr id="39" name="文本框 38"/>
          <p:cNvSpPr txBox="1"/>
          <p:nvPr/>
        </p:nvSpPr>
        <p:spPr>
          <a:xfrm>
            <a:off x="5779854" y="5304824"/>
            <a:ext cx="3178836" cy="368300"/>
          </a:xfrm>
          <a:prstGeom prst="rect">
            <a:avLst/>
          </a:prstGeom>
          <a:noFill/>
        </p:spPr>
        <p:txBody>
          <a:bodyPr wrap="square">
            <a:spAutoFit/>
          </a:bodyPr>
          <a:lstStyle/>
          <a:p>
            <a:r>
              <a:rPr lang="zh-CN" altLang="en-US" b="0" i="0" dirty="0">
                <a:solidFill>
                  <a:srgbClr val="4D4D4D"/>
                </a:solidFill>
                <a:effectLst/>
                <a:latin typeface="-apple-system"/>
              </a:rPr>
              <a:t>字节码文件，类的各种信息</a:t>
            </a:r>
            <a:endParaRPr lang="zh-CN" alt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1481455"/>
            <a:ext cx="8229600" cy="4525645"/>
          </a:xfrm>
        </p:spPr>
        <p:txBody>
          <a:bodyPr>
            <a:normAutofit/>
          </a:bodyPr>
          <a:lstStyle/>
          <a:p>
            <a:pPr lvl="1"/>
            <a:r>
              <a:rPr lang="en-US" altLang="zh-CN" sz="2800" dirty="0"/>
              <a:t> </a:t>
            </a:r>
            <a:r>
              <a:rPr lang="zh-CN" altLang="zh-CN" sz="2800" dirty="0"/>
              <a:t>线程</a:t>
            </a:r>
            <a:r>
              <a:rPr lang="zh-CN" altLang="en-US" sz="2800" dirty="0"/>
              <a:t>的</a:t>
            </a:r>
            <a:r>
              <a:rPr lang="zh-CN" altLang="zh-CN" sz="2800" dirty="0"/>
              <a:t>优势</a:t>
            </a:r>
            <a:endParaRPr lang="zh-CN" altLang="zh-CN" sz="2800" dirty="0"/>
          </a:p>
          <a:p>
            <a:pPr marL="631190" lvl="2" indent="0">
              <a:buNone/>
            </a:pPr>
            <a:r>
              <a:rPr lang="zh-CN" altLang="zh-CN" sz="2400" dirty="0"/>
              <a:t>（</a:t>
            </a:r>
            <a:r>
              <a:rPr lang="en-US" altLang="zh-CN" sz="2400" dirty="0"/>
              <a:t>1</a:t>
            </a:r>
            <a:r>
              <a:rPr lang="zh-CN" altLang="zh-CN" sz="2400" dirty="0"/>
              <a:t>）</a:t>
            </a:r>
            <a:r>
              <a:rPr lang="zh-CN" altLang="en-US" sz="2400" dirty="0"/>
              <a:t>操作</a:t>
            </a:r>
            <a:r>
              <a:rPr lang="zh-CN" altLang="zh-CN" sz="2400" dirty="0"/>
              <a:t>系统创建进程时需要为其分配独立的内存单元及分配大量的相关资源，相比而言，线程的创建简单得多</a:t>
            </a:r>
            <a:r>
              <a:rPr lang="zh-CN" altLang="en-US" sz="2400" dirty="0"/>
              <a:t>。</a:t>
            </a:r>
            <a:r>
              <a:rPr lang="zh-CN" altLang="zh-CN" sz="2400" dirty="0"/>
              <a:t>因此多线程的多任务并发比多进程的效率要高。</a:t>
            </a:r>
            <a:endParaRPr lang="zh-CN" altLang="zh-CN" sz="2400" dirty="0"/>
          </a:p>
          <a:p>
            <a:pPr marL="631190" lvl="2" indent="0">
              <a:buNone/>
            </a:pPr>
            <a:r>
              <a:rPr lang="zh-CN" altLang="zh-CN" sz="2400" dirty="0"/>
              <a:t>（</a:t>
            </a:r>
            <a:r>
              <a:rPr lang="en-US" altLang="zh-CN" sz="2400" dirty="0"/>
              <a:t>2</a:t>
            </a:r>
            <a:r>
              <a:rPr lang="zh-CN" altLang="zh-CN" sz="2400" dirty="0"/>
              <a:t>）进程之间不能共享内存，线程之间共享内存则非常容易。</a:t>
            </a:r>
            <a:endParaRPr lang="zh-CN" altLang="zh-CN" sz="2400" dirty="0"/>
          </a:p>
          <a:p>
            <a:pPr marL="631190" lvl="2" indent="0">
              <a:buNone/>
            </a:pPr>
            <a:r>
              <a:rPr lang="zh-CN" altLang="zh-CN" sz="2400" dirty="0"/>
              <a:t>（</a:t>
            </a:r>
            <a:r>
              <a:rPr lang="en-US" altLang="zh-CN" sz="2400" dirty="0"/>
              <a:t>3</a:t>
            </a:r>
            <a:r>
              <a:rPr lang="zh-CN" altLang="zh-CN" sz="2400" dirty="0"/>
              <a:t>）</a:t>
            </a:r>
            <a:r>
              <a:rPr lang="en-US" altLang="zh-CN" sz="2400" dirty="0"/>
              <a:t>Java</a:t>
            </a:r>
            <a:r>
              <a:rPr lang="zh-CN" altLang="zh-CN" sz="2400" dirty="0"/>
              <a:t>语言提供了多线程的支持，不需本地操作系统的直接参与，简化了多线程编程。</a:t>
            </a:r>
            <a:endParaRPr lang="zh-CN" altLang="en-US" sz="2400" dirty="0"/>
          </a:p>
        </p:txBody>
      </p:sp>
      <p:sp>
        <p:nvSpPr>
          <p:cNvPr id="3" name="标题 2"/>
          <p:cNvSpPr>
            <a:spLocks noGrp="1"/>
          </p:cNvSpPr>
          <p:nvPr>
            <p:ph type="title"/>
          </p:nvPr>
        </p:nvSpPr>
        <p:spPr>
          <a:xfrm>
            <a:off x="1204913" y="393565"/>
            <a:ext cx="6482886" cy="381635"/>
          </a:xfrm>
        </p:spPr>
        <p:txBody>
          <a:bodyPr/>
          <a:lstStyle/>
          <a:p>
            <a:r>
              <a:rPr lang="zh-CN" altLang="zh-CN" dirty="0"/>
              <a:t>进程和线程的关系</a:t>
            </a:r>
            <a:endParaRPr lang="zh-CN" altLang="en-US" dirty="0"/>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828040" y="1424305"/>
            <a:ext cx="8229600" cy="4525645"/>
          </a:xfrm>
        </p:spPr>
        <p:txBody>
          <a:bodyPr/>
          <a:lstStyle/>
          <a:p>
            <a:r>
              <a:rPr lang="zh-CN" altLang="en-US" dirty="0"/>
              <a:t>线程：</a:t>
            </a:r>
            <a:r>
              <a:rPr lang="en-US" altLang="zh-CN" dirty="0" err="1"/>
              <a:t>java.lang.Thread</a:t>
            </a:r>
            <a:r>
              <a:rPr lang="zh-CN" altLang="zh-CN" dirty="0"/>
              <a:t>实例</a:t>
            </a:r>
            <a:endParaRPr lang="en-US" altLang="zh-CN" dirty="0"/>
          </a:p>
          <a:p>
            <a:r>
              <a:rPr lang="zh-CN" altLang="zh-CN" dirty="0"/>
              <a:t>创建线程</a:t>
            </a:r>
            <a:r>
              <a:rPr lang="zh-CN" altLang="en-US" dirty="0"/>
              <a:t>的</a:t>
            </a:r>
            <a:r>
              <a:rPr lang="zh-CN" altLang="zh-CN" dirty="0"/>
              <a:t>方式</a:t>
            </a:r>
            <a:endParaRPr lang="en-US" altLang="zh-CN" dirty="0"/>
          </a:p>
          <a:p>
            <a:pPr lvl="1"/>
            <a:r>
              <a:rPr lang="zh-CN" altLang="zh-CN" dirty="0"/>
              <a:t>继承</a:t>
            </a:r>
            <a:r>
              <a:rPr lang="en-US" altLang="zh-CN" dirty="0"/>
              <a:t>Thread</a:t>
            </a:r>
            <a:r>
              <a:rPr lang="zh-CN" altLang="zh-CN" dirty="0"/>
              <a:t>类</a:t>
            </a:r>
            <a:endParaRPr lang="en-US" altLang="zh-CN" dirty="0"/>
          </a:p>
          <a:p>
            <a:pPr lvl="1"/>
            <a:r>
              <a:rPr lang="zh-CN" altLang="zh-CN" dirty="0"/>
              <a:t>实现</a:t>
            </a:r>
            <a:r>
              <a:rPr lang="en-US" altLang="zh-CN" dirty="0"/>
              <a:t>Runnable</a:t>
            </a:r>
            <a:r>
              <a:rPr lang="zh-CN" altLang="zh-CN" dirty="0"/>
              <a:t>接口</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11.2  </a:t>
            </a:r>
            <a:r>
              <a:rPr lang="zh-CN" altLang="zh-CN" dirty="0">
                <a:effectLst/>
              </a:rPr>
              <a:t>线程的创建和执行</a:t>
            </a:r>
            <a:endParaRPr lang="zh-CN" altLang="en-US" dirty="0"/>
          </a:p>
        </p:txBody>
      </p:sp>
    </p:spTree>
  </p:cSld>
  <p:clrMapOvr>
    <a:masterClrMapping/>
  </p:clrMapOvr>
  <p:transition spd="med">
    <p:fade/>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PP_MARK_KEY" val="c9d458b9-1972-4b80-9ed5-c730a323581e"/>
  <p:tag name="COMMONDATA" val="eyJoZGlkIjoiN2Y1ZmI0YjdjZWUzYWNhMWZjNDU0MGUxNTE3ZjlkNWU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9008</Words>
  <Application>WPS 演示</Application>
  <PresentationFormat>全屏显示(4:3)</PresentationFormat>
  <Paragraphs>703</Paragraphs>
  <Slides>51</Slides>
  <Notes>1</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51</vt:i4>
      </vt:variant>
    </vt:vector>
  </HeadingPairs>
  <TitlesOfParts>
    <vt:vector size="76" baseType="lpstr">
      <vt:lpstr>Arial</vt:lpstr>
      <vt:lpstr>宋体</vt:lpstr>
      <vt:lpstr>Wingdings</vt:lpstr>
      <vt:lpstr>Century Gothic</vt:lpstr>
      <vt:lpstr>苹方-简</vt:lpstr>
      <vt:lpstr>微软雅黑</vt:lpstr>
      <vt:lpstr>汉仪旗黑</vt:lpstr>
      <vt:lpstr>微软雅黑 Light</vt:lpstr>
      <vt:lpstr>汉仪中黑KW</vt:lpstr>
      <vt:lpstr>Wingdings 3</vt:lpstr>
      <vt:lpstr>-apple-system</vt:lpstr>
      <vt:lpstr>Thonburi</vt:lpstr>
      <vt:lpstr>Consolas</vt:lpstr>
      <vt:lpstr>Times New Roman</vt:lpstr>
      <vt:lpstr>Book Antiqua</vt:lpstr>
      <vt:lpstr>汉仪书宋二KW</vt:lpstr>
      <vt:lpstr>Wingdings 3</vt:lpstr>
      <vt:lpstr>Verdana</vt:lpstr>
      <vt:lpstr>Wingdings 2</vt:lpstr>
      <vt:lpstr>宋体</vt:lpstr>
      <vt:lpstr>Arial Unicode MS</vt:lpstr>
      <vt:lpstr>Calibri</vt:lpstr>
      <vt:lpstr>Helvetica Neue</vt:lpstr>
      <vt:lpstr>微软雅黑</vt:lpstr>
      <vt:lpstr>Office 主题​​</vt:lpstr>
      <vt:lpstr>第11章  多线程</vt:lpstr>
      <vt:lpstr>多进程和多线程</vt:lpstr>
      <vt:lpstr>多进程</vt:lpstr>
      <vt:lpstr>多进程</vt:lpstr>
      <vt:lpstr>线程和多线程</vt:lpstr>
      <vt:lpstr>线程和多线程</vt:lpstr>
      <vt:lpstr>进程和线程的关系</vt:lpstr>
      <vt:lpstr>进程和线程的关系</vt:lpstr>
      <vt:lpstr>11.2  线程的创建和执行</vt:lpstr>
      <vt:lpstr>11.2.1  继承Thread类创建线程</vt:lpstr>
      <vt:lpstr>11.2.1  继承Thread类创建线程</vt:lpstr>
      <vt:lpstr>11.2.2  实现Runnable接口创建线程</vt:lpstr>
      <vt:lpstr>11.2.2  实现Runnable接口创建线程</vt:lpstr>
      <vt:lpstr>11.3  线程的状态与生命周期</vt:lpstr>
      <vt:lpstr>11.3.1  新建和就绪状态</vt:lpstr>
      <vt:lpstr>11.3.2  运行状态</vt:lpstr>
      <vt:lpstr>11.3.3  阻塞状态</vt:lpstr>
      <vt:lpstr>11.3.3  阻塞状态</vt:lpstr>
      <vt:lpstr>11.3.4  死亡状态</vt:lpstr>
      <vt:lpstr>线程状态转换图</vt:lpstr>
      <vt:lpstr>线程状态转换图</vt:lpstr>
      <vt:lpstr>线程状态转换图</vt:lpstr>
      <vt:lpstr>线程状态转换图</vt:lpstr>
      <vt:lpstr>线程状态转换图</vt:lpstr>
      <vt:lpstr>线程状态转换图</vt:lpstr>
      <vt:lpstr>11.4  线程优先级与线程调度策略</vt:lpstr>
      <vt:lpstr>11.4  线程优先级与线程调度策略</vt:lpstr>
      <vt:lpstr>11.5.1  数据共享问题</vt:lpstr>
      <vt:lpstr>11.5  线程同步</vt:lpstr>
      <vt:lpstr>11.5.2  同步和锁机制</vt:lpstr>
      <vt:lpstr>11.5.2  同步和锁机制</vt:lpstr>
      <vt:lpstr>11.5.3  同步代码块</vt:lpstr>
      <vt:lpstr>11.5.3  同步代码块</vt:lpstr>
      <vt:lpstr>11.5.3  同步代码块</vt:lpstr>
      <vt:lpstr>（1）状况1：i=1为什么没有被输出？</vt:lpstr>
      <vt:lpstr>（2）状况2：i=5为什么输出了两次？</vt:lpstr>
      <vt:lpstr>PowerPoint 演示文稿</vt:lpstr>
      <vt:lpstr>同步代码块</vt:lpstr>
      <vt:lpstr>PowerPoint 演示文稿</vt:lpstr>
      <vt:lpstr>（3）状况3：为什么输出i=6？</vt:lpstr>
      <vt:lpstr>最终的代码</vt:lpstr>
      <vt:lpstr>11.5.4  同步方法</vt:lpstr>
      <vt:lpstr>11.5.4  同步方法</vt:lpstr>
      <vt:lpstr>11.6  线程间的通信</vt:lpstr>
      <vt:lpstr>11.6.1  wait()和notify()方法</vt:lpstr>
      <vt:lpstr>11.6.1  wait()和notify()方法</vt:lpstr>
      <vt:lpstr>11.6.1  wait()和notify()方法</vt:lpstr>
      <vt:lpstr>线程状态转换图</vt:lpstr>
      <vt:lpstr>11.6.1  wait()和notify()方法</vt:lpstr>
      <vt:lpstr>11.6.2  消费者和生产者模型</vt:lpstr>
      <vt:lpstr>本章思维导图</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song</dc:creator>
  <cp:lastModifiedBy>耿晶</cp:lastModifiedBy>
  <cp:revision>328</cp:revision>
  <dcterms:created xsi:type="dcterms:W3CDTF">2024-04-08T05:12:01Z</dcterms:created>
  <dcterms:modified xsi:type="dcterms:W3CDTF">2024-04-08T05:12:01Z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2052-5.0.0.7550</vt:lpwstr>
  </property>
  <property fmtid="{D5CDD505-2E9C-101B-9397-08002B2CF9AE}" pid="3" name="ICV">
    <vt:lpwstr>B2736DAB6BE541619C3F575F47923492</vt:lpwstr>
  </property>
</Properties>
</file>